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15" r:id="rId6"/>
    <p:sldId id="314" r:id="rId7"/>
    <p:sldId id="316" r:id="rId8"/>
    <p:sldId id="272" r:id="rId9"/>
    <p:sldId id="283" r:id="rId10"/>
    <p:sldId id="278" r:id="rId11"/>
    <p:sldId id="298" r:id="rId12"/>
    <p:sldId id="309" r:id="rId13"/>
    <p:sldId id="288" r:id="rId14"/>
    <p:sldId id="300" r:id="rId15"/>
    <p:sldId id="301" r:id="rId16"/>
    <p:sldId id="310" r:id="rId17"/>
    <p:sldId id="290" r:id="rId18"/>
    <p:sldId id="311" r:id="rId19"/>
    <p:sldId id="318" r:id="rId20"/>
    <p:sldId id="319" r:id="rId21"/>
    <p:sldId id="320" r:id="rId22"/>
    <p:sldId id="321" r:id="rId23"/>
    <p:sldId id="312" r:id="rId24"/>
    <p:sldId id="304" r:id="rId25"/>
    <p:sldId id="308" r:id="rId26"/>
    <p:sldId id="323" r:id="rId27"/>
    <p:sldId id="306" r:id="rId28"/>
    <p:sldId id="322" r:id="rId29"/>
    <p:sldId id="324" r:id="rId30"/>
    <p:sldId id="294" r:id="rId31"/>
    <p:sldId id="286" r:id="rId32"/>
    <p:sldId id="297" r:id="rId33"/>
    <p:sldId id="313"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2FF"/>
    <a:srgbClr val="F29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47" autoAdjust="0"/>
  </p:normalViewPr>
  <p:slideViewPr>
    <p:cSldViewPr snapToGrid="0">
      <p:cViewPr>
        <p:scale>
          <a:sx n="120" d="100"/>
          <a:sy n="120" d="100"/>
        </p:scale>
        <p:origin x="22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meka\Downloads\Budgeted%20Cost%201%201%201%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CA" sz="1800">
                <a:solidFill>
                  <a:schemeClr val="bg1"/>
                </a:solidFill>
              </a:rPr>
              <a:t>Budgeted Cost</a:t>
            </a:r>
            <a:r>
              <a:rPr lang="en-CA" sz="1800" baseline="0">
                <a:solidFill>
                  <a:schemeClr val="bg1"/>
                </a:solidFill>
              </a:rPr>
              <a:t> VS Actual Cost</a:t>
            </a:r>
            <a:endParaRPr lang="en-CA" sz="180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'Budgeted Cost'!$D$36</c:f>
              <c:strCache>
                <c:ptCount val="1"/>
                <c:pt idx="0">
                  <c:v>Budgeted Cost</c:v>
                </c:pt>
              </c:strCache>
            </c:strRef>
          </c:tx>
          <c:spPr>
            <a:solidFill>
              <a:schemeClr val="accent1">
                <a:lumMod val="75000"/>
              </a:schemeClr>
            </a:solidFill>
            <a:ln>
              <a:noFill/>
            </a:ln>
            <a:effectLst/>
            <a:sp3d/>
          </c:spPr>
          <c:invertIfNegative val="0"/>
          <c:dLbls>
            <c:dLbl>
              <c:idx val="0"/>
              <c:layout>
                <c:manualLayout>
                  <c:x val="1.8252338580880677E-2"/>
                  <c:y val="-1.38802122382814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8B-4B6A-9C60-BBB93603D41A}"/>
                </c:ext>
              </c:extLst>
            </c:dLbl>
            <c:dLbl>
              <c:idx val="1"/>
              <c:layout>
                <c:manualLayout>
                  <c:x val="1.6731310365807231E-2"/>
                  <c:y val="-1.38802122382815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8B-4B6A-9C60-BBB93603D41A}"/>
                </c:ext>
              </c:extLst>
            </c:dLbl>
            <c:dLbl>
              <c:idx val="2"/>
              <c:layout>
                <c:manualLayout>
                  <c:x val="1.6283181639969564E-2"/>
                  <c:y val="-1.9432366103022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48B-4B6A-9C60-BBB93603D41A}"/>
                </c:ext>
              </c:extLst>
            </c:dLbl>
            <c:dLbl>
              <c:idx val="3"/>
              <c:layout>
                <c:manualLayout>
                  <c:x val="1.6731310365807286E-2"/>
                  <c:y val="-1.38802122382814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8B-4B6A-9C60-BBB93603D41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'Budgeted Cost'!$C$37:$C$41</c:f>
              <c:strCache>
                <c:ptCount val="5"/>
                <c:pt idx="0">
                  <c:v>Requirement Phase</c:v>
                </c:pt>
                <c:pt idx="1">
                  <c:v>Design Phase</c:v>
                </c:pt>
                <c:pt idx="2">
                  <c:v>Development Phase</c:v>
                </c:pt>
                <c:pt idx="3">
                  <c:v>Testing Phase</c:v>
                </c:pt>
                <c:pt idx="4">
                  <c:v>Release Phase</c:v>
                </c:pt>
              </c:strCache>
            </c:strRef>
          </c:cat>
          <c:val>
            <c:numRef>
              <c:f>'Budgeted Cost'!$D$37:$D$41</c:f>
              <c:numCache>
                <c:formatCode>_-"$"* #,##0_-;\-"$"* #,##0_-;_-"$"* "-"??_-;_-@_-</c:formatCode>
                <c:ptCount val="5"/>
                <c:pt idx="0">
                  <c:v>1030</c:v>
                </c:pt>
                <c:pt idx="1">
                  <c:v>790</c:v>
                </c:pt>
                <c:pt idx="2">
                  <c:v>1440</c:v>
                </c:pt>
                <c:pt idx="3">
                  <c:v>840</c:v>
                </c:pt>
                <c:pt idx="4">
                  <c:v>200</c:v>
                </c:pt>
              </c:numCache>
            </c:numRef>
          </c:val>
          <c:extLst>
            <c:ext xmlns:c16="http://schemas.microsoft.com/office/drawing/2014/chart" uri="{C3380CC4-5D6E-409C-BE32-E72D297353CC}">
              <c16:uniqueId val="{00000004-F48B-4B6A-9C60-BBB93603D41A}"/>
            </c:ext>
          </c:extLst>
        </c:ser>
        <c:ser>
          <c:idx val="1"/>
          <c:order val="1"/>
          <c:tx>
            <c:strRef>
              <c:f>'Budgeted Cost'!$E$36</c:f>
              <c:strCache>
                <c:ptCount val="1"/>
                <c:pt idx="0">
                  <c:v>Actual Cost</c:v>
                </c:pt>
              </c:strCache>
            </c:strRef>
          </c:tx>
          <c:spPr>
            <a:solidFill>
              <a:schemeClr val="accent1">
                <a:lumMod val="20000"/>
                <a:lumOff val="80000"/>
              </a:schemeClr>
            </a:solidFill>
            <a:ln>
              <a:noFill/>
            </a:ln>
            <a:effectLst/>
            <a:sp3d/>
          </c:spPr>
          <c:invertIfNegative val="0"/>
          <c:dLbls>
            <c:dLbl>
              <c:idx val="0"/>
              <c:layout>
                <c:manualLayout>
                  <c:x val="1.5210282150733868E-2"/>
                  <c:y val="-1.38802122382815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8B-4B6A-9C60-BBB93603D41A}"/>
                </c:ext>
              </c:extLst>
            </c:dLbl>
            <c:dLbl>
              <c:idx val="1"/>
              <c:layout>
                <c:manualLayout>
                  <c:x val="1.5210282150733896E-2"/>
                  <c:y val="-1.1104169790625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48B-4B6A-9C60-BBB93603D41A}"/>
                </c:ext>
              </c:extLst>
            </c:dLbl>
            <c:dLbl>
              <c:idx val="2"/>
              <c:layout>
                <c:manualLayout>
                  <c:x val="2.7494950600311478E-2"/>
                  <c:y val="-1.802675423032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8B-4B6A-9C60-BBB93603D41A}"/>
                </c:ext>
              </c:extLst>
            </c:dLbl>
            <c:dLbl>
              <c:idx val="3"/>
              <c:layout>
                <c:manualLayout>
                  <c:x val="1.5210282150733896E-2"/>
                  <c:y val="-1.38802122382814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48B-4B6A-9C60-BBB93603D41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'Budgeted Cost'!$C$37:$C$41</c:f>
              <c:strCache>
                <c:ptCount val="5"/>
                <c:pt idx="0">
                  <c:v>Requirement Phase</c:v>
                </c:pt>
                <c:pt idx="1">
                  <c:v>Design Phase</c:v>
                </c:pt>
                <c:pt idx="2">
                  <c:v>Development Phase</c:v>
                </c:pt>
                <c:pt idx="3">
                  <c:v>Testing Phase</c:v>
                </c:pt>
                <c:pt idx="4">
                  <c:v>Release Phase</c:v>
                </c:pt>
              </c:strCache>
            </c:strRef>
          </c:cat>
          <c:val>
            <c:numRef>
              <c:f>'Budgeted Cost'!$E$37:$E$41</c:f>
              <c:numCache>
                <c:formatCode>_-"$"* #,##0_-;\-"$"* #,##0_-;_-"$"* "-"??_-;_-@_-</c:formatCode>
                <c:ptCount val="5"/>
                <c:pt idx="0">
                  <c:v>900</c:v>
                </c:pt>
                <c:pt idx="1">
                  <c:v>680</c:v>
                </c:pt>
                <c:pt idx="2">
                  <c:v>1385</c:v>
                </c:pt>
                <c:pt idx="3">
                  <c:v>815</c:v>
                </c:pt>
                <c:pt idx="4">
                  <c:v>200</c:v>
                </c:pt>
              </c:numCache>
            </c:numRef>
          </c:val>
          <c:extLst>
            <c:ext xmlns:c16="http://schemas.microsoft.com/office/drawing/2014/chart" uri="{C3380CC4-5D6E-409C-BE32-E72D297353CC}">
              <c16:uniqueId val="{00000009-F48B-4B6A-9C60-BBB93603D41A}"/>
            </c:ext>
          </c:extLst>
        </c:ser>
        <c:dLbls>
          <c:showLegendKey val="0"/>
          <c:showVal val="1"/>
          <c:showCatName val="0"/>
          <c:showSerName val="0"/>
          <c:showPercent val="0"/>
          <c:showBubbleSize val="0"/>
        </c:dLbls>
        <c:gapWidth val="150"/>
        <c:shape val="box"/>
        <c:axId val="728207920"/>
        <c:axId val="728206000"/>
        <c:axId val="0"/>
      </c:bar3DChart>
      <c:catAx>
        <c:axId val="72820792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728206000"/>
        <c:crosses val="autoZero"/>
        <c:auto val="1"/>
        <c:lblAlgn val="ctr"/>
        <c:lblOffset val="100"/>
        <c:noMultiLvlLbl val="0"/>
      </c:catAx>
      <c:valAx>
        <c:axId val="728206000"/>
        <c:scaling>
          <c:orientation val="minMax"/>
        </c:scaling>
        <c:delete val="0"/>
        <c:axPos val="l"/>
        <c:numFmt formatCode="_-&quot;$&quot;* #,##0_-;\-&quot;$&quot;* #,##0_-;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728207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C981-A331-0672-72E7-626D6B86A6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021782-ADF9-C009-139D-EA83D5D49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DAFF5A-6EEC-A077-212D-67BD3E7349D7}"/>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7474EF71-9C25-0CE2-59F2-42F25FE6C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462C6-48B3-DBE0-EEB5-C9A768733999}"/>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266827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9446-3080-FCD4-D2AD-EB066E60F7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E826B5-474A-8357-C952-B5651E4824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F66FE-E548-715E-B6AF-9D84AA9FE60F}"/>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A254D1F0-C9DE-C3DF-E542-8F9D0393E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B2CCC-CA5D-A6BD-EB18-F2451A60E951}"/>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3996383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447CF-B838-8F6C-6D1E-62533D28E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B0693F-7458-6137-3E5D-E539A09ADF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2C45A-F0D8-3983-53E8-0AC2DA670EC6}"/>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81707EF3-3552-DE3C-035D-310459BA8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64C4C-4277-8D79-123A-D8F97C609306}"/>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191279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1B9C-1AEC-DDD8-1E3A-5C4AB3D55E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7541A-F1E9-79AE-A194-0583C753A9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2409F-8A21-F83A-1BDB-A21A7DF653A9}"/>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06567102-A7DF-06E8-A75C-1652604E5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671AF-F824-BAF1-F51C-6FF2506942B0}"/>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2259096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234C-8FD2-6B1B-6B45-322E770D7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269AFC-2B7C-F715-4C1F-32EBC7E77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551B5-CFD6-8997-9D55-820F686918A1}"/>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1966BF57-ABDC-733E-AB1C-FCF252002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38853-81C1-F1D9-CB97-F964ED68F04C}"/>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4002830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29B8-C39E-606B-31DF-65B791B31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241BF-32E7-31A5-F80C-E512F2D60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54D1C8-3331-455B-D33D-D66A0725DE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D31012-AB01-0546-2B09-D132A29E1C6F}"/>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6" name="Footer Placeholder 5">
            <a:extLst>
              <a:ext uri="{FF2B5EF4-FFF2-40B4-BE49-F238E27FC236}">
                <a16:creationId xmlns:a16="http://schemas.microsoft.com/office/drawing/2014/main" id="{50BE1BC3-07FF-BE8E-EE8C-75E74FE1C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C0E3D-D4E6-92EE-C155-B0D144C1D384}"/>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3117747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EE78-693F-F5C3-9AE6-6C1EF5863E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887C73-12A6-173B-5BBB-A705DFC94E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4146F1-146D-3E57-ABF2-16137FDEC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954176-A9AA-28B7-78AC-ED4E60815C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66E68C-C7ED-D9BE-EAE9-EDB6412F50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84D0D2-E235-0AAD-8FC1-B8251A7EF31E}"/>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8" name="Footer Placeholder 7">
            <a:extLst>
              <a:ext uri="{FF2B5EF4-FFF2-40B4-BE49-F238E27FC236}">
                <a16:creationId xmlns:a16="http://schemas.microsoft.com/office/drawing/2014/main" id="{1DAD11C9-2814-5445-FFAB-A5C47C83AE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0030BF-A11F-20E1-FF75-698761B36F5C}"/>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132406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1603-FA50-6C0E-F14C-A86BC11BF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47144D-DD9A-8560-32A8-8B6BEC201CD5}"/>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4" name="Footer Placeholder 3">
            <a:extLst>
              <a:ext uri="{FF2B5EF4-FFF2-40B4-BE49-F238E27FC236}">
                <a16:creationId xmlns:a16="http://schemas.microsoft.com/office/drawing/2014/main" id="{3143E49E-027C-DDC2-92ED-AAC7C06085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57F77F-876F-F986-67CC-4D2B2C228D47}"/>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195779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CE8547-6E08-BCC7-56A7-9101419734B8}"/>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3" name="Footer Placeholder 2">
            <a:extLst>
              <a:ext uri="{FF2B5EF4-FFF2-40B4-BE49-F238E27FC236}">
                <a16:creationId xmlns:a16="http://schemas.microsoft.com/office/drawing/2014/main" id="{FE626F5C-40AE-9788-7C98-004BF4263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15DC-12F4-8965-4513-E7EB5F804A2F}"/>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2068061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03A3-EF38-0A78-29B8-0BA9D4B84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21E0D-A7EE-7C5C-C34F-237AEB623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9776F3-2017-911C-FE7D-87CED7F7C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299EEF-2945-1619-D705-4EEBC8349D88}"/>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6" name="Footer Placeholder 5">
            <a:extLst>
              <a:ext uri="{FF2B5EF4-FFF2-40B4-BE49-F238E27FC236}">
                <a16:creationId xmlns:a16="http://schemas.microsoft.com/office/drawing/2014/main" id="{1ED50C94-36E7-9CD7-A74C-79AA7F76CB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A35B0E-DBD7-1C25-203E-67F9EC8A0527}"/>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3632715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6FCA-78F9-9993-99C5-C02BBB1D3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145C6C-1C57-4AA7-8F62-3F041C56E0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173BFD-FBFD-B7EF-76C0-9D9848A14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9739C-AA83-FF34-F119-D5F2F19A1E2D}"/>
              </a:ext>
            </a:extLst>
          </p:cNvPr>
          <p:cNvSpPr>
            <a:spLocks noGrp="1"/>
          </p:cNvSpPr>
          <p:nvPr>
            <p:ph type="dt" sz="half" idx="10"/>
          </p:nvPr>
        </p:nvSpPr>
        <p:spPr/>
        <p:txBody>
          <a:bodyPr/>
          <a:lstStyle/>
          <a:p>
            <a:fld id="{039B92C8-DE15-4168-A41D-0392D64894EF}" type="datetimeFigureOut">
              <a:rPr lang="en-US" smtClean="0"/>
              <a:t>4/7/2024</a:t>
            </a:fld>
            <a:endParaRPr lang="en-US"/>
          </a:p>
        </p:txBody>
      </p:sp>
      <p:sp>
        <p:nvSpPr>
          <p:cNvPr id="6" name="Footer Placeholder 5">
            <a:extLst>
              <a:ext uri="{FF2B5EF4-FFF2-40B4-BE49-F238E27FC236}">
                <a16:creationId xmlns:a16="http://schemas.microsoft.com/office/drawing/2014/main" id="{111F2240-90DE-8CB9-4A87-8801302CD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794F6-A6A0-8B67-3C45-0B0D47DBD38A}"/>
              </a:ext>
            </a:extLst>
          </p:cNvPr>
          <p:cNvSpPr>
            <a:spLocks noGrp="1"/>
          </p:cNvSpPr>
          <p:nvPr>
            <p:ph type="sldNum" sz="quarter" idx="12"/>
          </p:nvPr>
        </p:nvSpPr>
        <p:spPr/>
        <p:txBody>
          <a:bodyPr/>
          <a:lstStyle/>
          <a:p>
            <a:fld id="{4719A03C-E34D-46D5-B213-F6829C5E2739}" type="slidenum">
              <a:rPr lang="en-US" smtClean="0"/>
              <a:t>‹#›</a:t>
            </a:fld>
            <a:endParaRPr lang="en-US"/>
          </a:p>
        </p:txBody>
      </p:sp>
    </p:spTree>
    <p:extLst>
      <p:ext uri="{BB962C8B-B14F-4D97-AF65-F5344CB8AC3E}">
        <p14:creationId xmlns:p14="http://schemas.microsoft.com/office/powerpoint/2010/main" val="3798545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F6CF0-5AE0-A5BA-FA5F-E88D31EB6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84D318-FB6D-DEC3-ED48-76A2531E7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65E1D-0E2E-8D3E-B589-431688509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B92C8-DE15-4168-A41D-0392D64894EF}" type="datetimeFigureOut">
              <a:rPr lang="en-US" smtClean="0"/>
              <a:t>4/7/2024</a:t>
            </a:fld>
            <a:endParaRPr lang="en-US"/>
          </a:p>
        </p:txBody>
      </p:sp>
      <p:sp>
        <p:nvSpPr>
          <p:cNvPr id="5" name="Footer Placeholder 4">
            <a:extLst>
              <a:ext uri="{FF2B5EF4-FFF2-40B4-BE49-F238E27FC236}">
                <a16:creationId xmlns:a16="http://schemas.microsoft.com/office/drawing/2014/main" id="{655566CB-A383-0AD1-3A8C-D93F304B5B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DA8BCB-5732-DBB2-F593-C53188856D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19A03C-E34D-46D5-B213-F6829C5E2739}" type="slidenum">
              <a:rPr lang="en-US" smtClean="0"/>
              <a:t>‹#›</a:t>
            </a:fld>
            <a:endParaRPr lang="en-US"/>
          </a:p>
        </p:txBody>
      </p:sp>
    </p:spTree>
    <p:extLst>
      <p:ext uri="{BB962C8B-B14F-4D97-AF65-F5344CB8AC3E}">
        <p14:creationId xmlns:p14="http://schemas.microsoft.com/office/powerpoint/2010/main" val="2318005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gif"/><Relationship Id="rId7" Type="http://schemas.openxmlformats.org/officeDocument/2006/relationships/image" Target="../media/image22.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gif"/><Relationship Id="rId7"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gif"/><Relationship Id="rId7"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gif"/><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gif"/><Relationship Id="rId7"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gif"/><Relationship Id="rId7"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46.png"/><Relationship Id="rId4" Type="http://schemas.openxmlformats.org/officeDocument/2006/relationships/image" Target="../media/image4.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gif"/><Relationship Id="rId7"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gif"/><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gif"/><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gif"/><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gif"/><Relationship Id="rId7"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6" name="Picture 35" descr="A white smoke on a black background&#10;&#10;Description automatically generated">
            <a:extLst>
              <a:ext uri="{FF2B5EF4-FFF2-40B4-BE49-F238E27FC236}">
                <a16:creationId xmlns:a16="http://schemas.microsoft.com/office/drawing/2014/main" id="{B56648B4-B193-5560-E558-A6B663398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8064" y="-859659"/>
            <a:ext cx="6208342" cy="8340209"/>
          </a:xfrm>
          <a:prstGeom prst="rect">
            <a:avLst/>
          </a:prstGeom>
        </p:spPr>
      </p:pic>
      <p:sp>
        <p:nvSpPr>
          <p:cNvPr id="4" name="Rectangle 3">
            <a:extLst>
              <a:ext uri="{FF2B5EF4-FFF2-40B4-BE49-F238E27FC236}">
                <a16:creationId xmlns:a16="http://schemas.microsoft.com/office/drawing/2014/main" id="{AF5493A8-4D8C-0520-EFBB-1BDFB040846F}"/>
              </a:ext>
            </a:extLst>
          </p:cNvPr>
          <p:cNvSpPr/>
          <p:nvPr/>
        </p:nvSpPr>
        <p:spPr>
          <a:xfrm>
            <a:off x="0" y="0"/>
            <a:ext cx="12192000" cy="6857609"/>
          </a:xfrm>
          <a:prstGeom prst="rect">
            <a:avLst/>
          </a:prstGeom>
          <a:solidFill>
            <a:schemeClr val="tx1">
              <a:alpha val="7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white smoke on a black background&#10;&#10;Description automatically generated">
            <a:extLst>
              <a:ext uri="{FF2B5EF4-FFF2-40B4-BE49-F238E27FC236}">
                <a16:creationId xmlns:a16="http://schemas.microsoft.com/office/drawing/2014/main" id="{42066349-0335-48BD-9B77-560BC4169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222" y="-679268"/>
            <a:ext cx="6208342" cy="8340209"/>
          </a:xfrm>
          <a:prstGeom prst="rect">
            <a:avLst/>
          </a:prstGeom>
        </p:spPr>
      </p:pic>
      <p:grpSp>
        <p:nvGrpSpPr>
          <p:cNvPr id="66" name="Group 65">
            <a:extLst>
              <a:ext uri="{FF2B5EF4-FFF2-40B4-BE49-F238E27FC236}">
                <a16:creationId xmlns:a16="http://schemas.microsoft.com/office/drawing/2014/main" id="{AB5CA4C8-CBA4-EA21-9CF8-DCBE09B3D2B1}"/>
              </a:ext>
            </a:extLst>
          </p:cNvPr>
          <p:cNvGrpSpPr/>
          <p:nvPr/>
        </p:nvGrpSpPr>
        <p:grpSpPr>
          <a:xfrm>
            <a:off x="6776658" y="5585321"/>
            <a:ext cx="5540129" cy="1894979"/>
            <a:chOff x="6776658" y="5585321"/>
            <a:chExt cx="5540129" cy="1894979"/>
          </a:xfrm>
        </p:grpSpPr>
        <p:sp useBgFill="1">
          <p:nvSpPr>
            <p:cNvPr id="27" name="Graphic 5">
              <a:extLst>
                <a:ext uri="{FF2B5EF4-FFF2-40B4-BE49-F238E27FC236}">
                  <a16:creationId xmlns:a16="http://schemas.microsoft.com/office/drawing/2014/main" id="{94BBB0E5-8E8F-6778-3BF4-33611306E920}"/>
                </a:ext>
              </a:extLst>
            </p:cNvPr>
            <p:cNvSpPr>
              <a:spLocks noChangeAspect="1"/>
            </p:cNvSpPr>
            <p:nvPr/>
          </p:nvSpPr>
          <p:spPr>
            <a:xfrm>
              <a:off x="6776658" y="558532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28" name="Graphic 5">
              <a:extLst>
                <a:ext uri="{FF2B5EF4-FFF2-40B4-BE49-F238E27FC236}">
                  <a16:creationId xmlns:a16="http://schemas.microsoft.com/office/drawing/2014/main" id="{A5951091-F2C0-24E7-928A-0AF55AFF8720}"/>
                </a:ext>
              </a:extLst>
            </p:cNvPr>
            <p:cNvSpPr>
              <a:spLocks noChangeAspect="1"/>
            </p:cNvSpPr>
            <p:nvPr/>
          </p:nvSpPr>
          <p:spPr>
            <a:xfrm>
              <a:off x="8645772" y="558532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29" name="Graphic 5">
              <a:extLst>
                <a:ext uri="{FF2B5EF4-FFF2-40B4-BE49-F238E27FC236}">
                  <a16:creationId xmlns:a16="http://schemas.microsoft.com/office/drawing/2014/main" id="{026E5002-F038-0A77-37F4-521D4CF434A1}"/>
                </a:ext>
              </a:extLst>
            </p:cNvPr>
            <p:cNvSpPr>
              <a:spLocks noChangeAspect="1"/>
            </p:cNvSpPr>
            <p:nvPr/>
          </p:nvSpPr>
          <p:spPr>
            <a:xfrm>
              <a:off x="10514885" y="558532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6E026E55-E72F-BF6B-610C-13DAAD70F4E4}"/>
              </a:ext>
            </a:extLst>
          </p:cNvPr>
          <p:cNvGrpSpPr/>
          <p:nvPr/>
        </p:nvGrpSpPr>
        <p:grpSpPr>
          <a:xfrm>
            <a:off x="5842100" y="4056323"/>
            <a:ext cx="7409244" cy="1894979"/>
            <a:chOff x="5842100" y="4056323"/>
            <a:chExt cx="7409244" cy="1894979"/>
          </a:xfrm>
        </p:grpSpPr>
        <p:sp useBgFill="1">
          <p:nvSpPr>
            <p:cNvPr id="21" name="Graphic 5">
              <a:extLst>
                <a:ext uri="{FF2B5EF4-FFF2-40B4-BE49-F238E27FC236}">
                  <a16:creationId xmlns:a16="http://schemas.microsoft.com/office/drawing/2014/main" id="{322DE10A-11D7-671C-8DD5-FC642ED66484}"/>
                </a:ext>
              </a:extLst>
            </p:cNvPr>
            <p:cNvSpPr>
              <a:spLocks noChangeAspect="1"/>
            </p:cNvSpPr>
            <p:nvPr/>
          </p:nvSpPr>
          <p:spPr>
            <a:xfrm>
              <a:off x="11449442" y="405632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6" name="Graphic 5">
              <a:extLst>
                <a:ext uri="{FF2B5EF4-FFF2-40B4-BE49-F238E27FC236}">
                  <a16:creationId xmlns:a16="http://schemas.microsoft.com/office/drawing/2014/main" id="{B97F0CB8-4683-9935-B54C-0362AC29B94F}"/>
                </a:ext>
              </a:extLst>
            </p:cNvPr>
            <p:cNvSpPr>
              <a:spLocks noChangeAspect="1"/>
            </p:cNvSpPr>
            <p:nvPr/>
          </p:nvSpPr>
          <p:spPr>
            <a:xfrm>
              <a:off x="5842100" y="405632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7" name="Graphic 5">
              <a:extLst>
                <a:ext uri="{FF2B5EF4-FFF2-40B4-BE49-F238E27FC236}">
                  <a16:creationId xmlns:a16="http://schemas.microsoft.com/office/drawing/2014/main" id="{24564F67-4B93-EA08-EA27-11A7D1BF3781}"/>
                </a:ext>
              </a:extLst>
            </p:cNvPr>
            <p:cNvSpPr>
              <a:spLocks noChangeAspect="1"/>
            </p:cNvSpPr>
            <p:nvPr/>
          </p:nvSpPr>
          <p:spPr>
            <a:xfrm>
              <a:off x="7711214" y="405632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8" name="Graphic 5">
              <a:extLst>
                <a:ext uri="{FF2B5EF4-FFF2-40B4-BE49-F238E27FC236}">
                  <a16:creationId xmlns:a16="http://schemas.microsoft.com/office/drawing/2014/main" id="{2BDD34BC-3BD5-EDF8-05E5-BB68782ED897}"/>
                </a:ext>
              </a:extLst>
            </p:cNvPr>
            <p:cNvSpPr>
              <a:spLocks noChangeAspect="1"/>
            </p:cNvSpPr>
            <p:nvPr/>
          </p:nvSpPr>
          <p:spPr>
            <a:xfrm>
              <a:off x="9580328" y="405632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91649D27-A996-08B3-59DB-D5779C279AE3}"/>
              </a:ext>
            </a:extLst>
          </p:cNvPr>
          <p:cNvGrpSpPr/>
          <p:nvPr/>
        </p:nvGrpSpPr>
        <p:grpSpPr>
          <a:xfrm>
            <a:off x="6766947" y="-482601"/>
            <a:ext cx="5540130" cy="1894979"/>
            <a:chOff x="6766947" y="-482601"/>
            <a:chExt cx="5540130" cy="1894979"/>
          </a:xfrm>
        </p:grpSpPr>
        <p:sp useBgFill="1">
          <p:nvSpPr>
            <p:cNvPr id="23" name="Graphic 5">
              <a:extLst>
                <a:ext uri="{FF2B5EF4-FFF2-40B4-BE49-F238E27FC236}">
                  <a16:creationId xmlns:a16="http://schemas.microsoft.com/office/drawing/2014/main" id="{E9C96854-5722-DCF4-27B1-34C91C1DF4F9}"/>
                </a:ext>
              </a:extLst>
            </p:cNvPr>
            <p:cNvSpPr>
              <a:spLocks noChangeAspect="1"/>
            </p:cNvSpPr>
            <p:nvPr/>
          </p:nvSpPr>
          <p:spPr>
            <a:xfrm>
              <a:off x="6766947" y="-48260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24" name="Graphic 5">
              <a:extLst>
                <a:ext uri="{FF2B5EF4-FFF2-40B4-BE49-F238E27FC236}">
                  <a16:creationId xmlns:a16="http://schemas.microsoft.com/office/drawing/2014/main" id="{2D01ED36-620D-C412-7992-E76203481DBE}"/>
                </a:ext>
              </a:extLst>
            </p:cNvPr>
            <p:cNvSpPr>
              <a:spLocks noChangeAspect="1"/>
            </p:cNvSpPr>
            <p:nvPr/>
          </p:nvSpPr>
          <p:spPr>
            <a:xfrm>
              <a:off x="8636061" y="-48260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25" name="Graphic 5">
              <a:extLst>
                <a:ext uri="{FF2B5EF4-FFF2-40B4-BE49-F238E27FC236}">
                  <a16:creationId xmlns:a16="http://schemas.microsoft.com/office/drawing/2014/main" id="{764FEA4A-C7F4-4AE8-AE48-ED34DE57BC2A}"/>
                </a:ext>
              </a:extLst>
            </p:cNvPr>
            <p:cNvSpPr>
              <a:spLocks noChangeAspect="1"/>
            </p:cNvSpPr>
            <p:nvPr/>
          </p:nvSpPr>
          <p:spPr>
            <a:xfrm>
              <a:off x="10505175" y="-482601"/>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grpSp>
      <p:grpSp>
        <p:nvGrpSpPr>
          <p:cNvPr id="63" name="Group 62">
            <a:extLst>
              <a:ext uri="{FF2B5EF4-FFF2-40B4-BE49-F238E27FC236}">
                <a16:creationId xmlns:a16="http://schemas.microsoft.com/office/drawing/2014/main" id="{078354DB-F7C7-308F-9928-CE3D937BA380}"/>
              </a:ext>
            </a:extLst>
          </p:cNvPr>
          <p:cNvGrpSpPr/>
          <p:nvPr/>
        </p:nvGrpSpPr>
        <p:grpSpPr>
          <a:xfrm>
            <a:off x="5842100" y="1030373"/>
            <a:ext cx="7409244" cy="1894979"/>
            <a:chOff x="5842100" y="1030373"/>
            <a:chExt cx="7409244" cy="1894979"/>
          </a:xfrm>
        </p:grpSpPr>
        <p:sp useBgFill="1">
          <p:nvSpPr>
            <p:cNvPr id="20" name="Graphic 5">
              <a:extLst>
                <a:ext uri="{FF2B5EF4-FFF2-40B4-BE49-F238E27FC236}">
                  <a16:creationId xmlns:a16="http://schemas.microsoft.com/office/drawing/2014/main" id="{21AAEF85-DBC3-AD6F-0313-3A03F5DB4023}"/>
                </a:ext>
              </a:extLst>
            </p:cNvPr>
            <p:cNvSpPr>
              <a:spLocks noChangeAspect="1"/>
            </p:cNvSpPr>
            <p:nvPr/>
          </p:nvSpPr>
          <p:spPr>
            <a:xfrm>
              <a:off x="11449442" y="103037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0" name="Graphic 5">
              <a:extLst>
                <a:ext uri="{FF2B5EF4-FFF2-40B4-BE49-F238E27FC236}">
                  <a16:creationId xmlns:a16="http://schemas.microsoft.com/office/drawing/2014/main" id="{B262857E-B36C-D0CE-EB5C-A4D960B11143}"/>
                </a:ext>
              </a:extLst>
            </p:cNvPr>
            <p:cNvSpPr>
              <a:spLocks noChangeAspect="1"/>
            </p:cNvSpPr>
            <p:nvPr/>
          </p:nvSpPr>
          <p:spPr>
            <a:xfrm>
              <a:off x="5842100" y="103037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1" name="Graphic 5">
              <a:extLst>
                <a:ext uri="{FF2B5EF4-FFF2-40B4-BE49-F238E27FC236}">
                  <a16:creationId xmlns:a16="http://schemas.microsoft.com/office/drawing/2014/main" id="{417B5760-8929-B5A8-5E63-C6C1EE95B91C}"/>
                </a:ext>
              </a:extLst>
            </p:cNvPr>
            <p:cNvSpPr>
              <a:spLocks noChangeAspect="1"/>
            </p:cNvSpPr>
            <p:nvPr/>
          </p:nvSpPr>
          <p:spPr>
            <a:xfrm>
              <a:off x="7711214" y="103037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2" name="Graphic 5">
              <a:extLst>
                <a:ext uri="{FF2B5EF4-FFF2-40B4-BE49-F238E27FC236}">
                  <a16:creationId xmlns:a16="http://schemas.microsoft.com/office/drawing/2014/main" id="{33064A94-7A41-BC27-5A14-86E15DFF5973}"/>
                </a:ext>
              </a:extLst>
            </p:cNvPr>
            <p:cNvSpPr>
              <a:spLocks noChangeAspect="1"/>
            </p:cNvSpPr>
            <p:nvPr/>
          </p:nvSpPr>
          <p:spPr>
            <a:xfrm>
              <a:off x="9580328" y="1030373"/>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grpSp>
      <p:grpSp>
        <p:nvGrpSpPr>
          <p:cNvPr id="64" name="Group 63">
            <a:extLst>
              <a:ext uri="{FF2B5EF4-FFF2-40B4-BE49-F238E27FC236}">
                <a16:creationId xmlns:a16="http://schemas.microsoft.com/office/drawing/2014/main" id="{B677A9D8-48D9-1A05-98F9-626329527409}"/>
              </a:ext>
            </a:extLst>
          </p:cNvPr>
          <p:cNvGrpSpPr/>
          <p:nvPr/>
        </p:nvGrpSpPr>
        <p:grpSpPr>
          <a:xfrm>
            <a:off x="4914901" y="2543348"/>
            <a:ext cx="7401886" cy="1894979"/>
            <a:chOff x="4914901" y="2543348"/>
            <a:chExt cx="7401886" cy="1894979"/>
          </a:xfrm>
        </p:grpSpPr>
        <p:sp useBgFill="1">
          <p:nvSpPr>
            <p:cNvPr id="7" name="Graphic 5">
              <a:extLst>
                <a:ext uri="{FF2B5EF4-FFF2-40B4-BE49-F238E27FC236}">
                  <a16:creationId xmlns:a16="http://schemas.microsoft.com/office/drawing/2014/main" id="{4F2DDB42-A4A3-497B-5A7F-AA9EEADA0AA1}"/>
                </a:ext>
              </a:extLst>
            </p:cNvPr>
            <p:cNvSpPr>
              <a:spLocks noChangeAspect="1"/>
            </p:cNvSpPr>
            <p:nvPr/>
          </p:nvSpPr>
          <p:spPr>
            <a:xfrm>
              <a:off x="6776657" y="2543348"/>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8" name="Graphic 5">
              <a:extLst>
                <a:ext uri="{FF2B5EF4-FFF2-40B4-BE49-F238E27FC236}">
                  <a16:creationId xmlns:a16="http://schemas.microsoft.com/office/drawing/2014/main" id="{DB360316-EA98-EB1D-F66A-2DB4C1E902C3}"/>
                </a:ext>
              </a:extLst>
            </p:cNvPr>
            <p:cNvSpPr>
              <a:spLocks noChangeAspect="1"/>
            </p:cNvSpPr>
            <p:nvPr/>
          </p:nvSpPr>
          <p:spPr>
            <a:xfrm>
              <a:off x="8645771" y="2543348"/>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9" name="Graphic 5">
              <a:extLst>
                <a:ext uri="{FF2B5EF4-FFF2-40B4-BE49-F238E27FC236}">
                  <a16:creationId xmlns:a16="http://schemas.microsoft.com/office/drawing/2014/main" id="{4A2B45A0-A572-5F46-0EB5-B4506CD05F27}"/>
                </a:ext>
              </a:extLst>
            </p:cNvPr>
            <p:cNvSpPr>
              <a:spLocks noChangeAspect="1"/>
            </p:cNvSpPr>
            <p:nvPr/>
          </p:nvSpPr>
          <p:spPr>
            <a:xfrm>
              <a:off x="10514885" y="2543348"/>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sp useBgFill="1">
          <p:nvSpPr>
            <p:cNvPr id="19" name="Graphic 5">
              <a:extLst>
                <a:ext uri="{FF2B5EF4-FFF2-40B4-BE49-F238E27FC236}">
                  <a16:creationId xmlns:a16="http://schemas.microsoft.com/office/drawing/2014/main" id="{38FA8354-7EC4-36D4-1380-CC727C9D44E5}"/>
                </a:ext>
              </a:extLst>
            </p:cNvPr>
            <p:cNvSpPr>
              <a:spLocks noChangeAspect="1"/>
            </p:cNvSpPr>
            <p:nvPr/>
          </p:nvSpPr>
          <p:spPr>
            <a:xfrm>
              <a:off x="4914901" y="2543348"/>
              <a:ext cx="1801902" cy="189497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ln w="3120" cap="flat">
              <a:noFill/>
              <a:prstDash val="solid"/>
              <a:miter/>
            </a:ln>
          </p:spPr>
          <p:txBody>
            <a:bodyPr rtlCol="0" anchor="ctr"/>
            <a:lstStyle/>
            <a:p>
              <a:endParaRPr lang="en-US"/>
            </a:p>
          </p:txBody>
        </p:sp>
      </p:grpSp>
      <p:pic>
        <p:nvPicPr>
          <p:cNvPr id="3" name="Picture 2" descr="A smoke from a fire&#10;&#10;Description automatically generated with medium confidence">
            <a:extLst>
              <a:ext uri="{FF2B5EF4-FFF2-40B4-BE49-F238E27FC236}">
                <a16:creationId xmlns:a16="http://schemas.microsoft.com/office/drawing/2014/main" id="{1980D796-CD82-0C3B-6B06-660DEB527A33}"/>
              </a:ext>
            </a:extLst>
          </p:cNvPr>
          <p:cNvPicPr>
            <a:picLocks noChangeAspect="1"/>
          </p:cNvPicPr>
          <p:nvPr/>
        </p:nvPicPr>
        <p:blipFill>
          <a:blip r:embed="rId4">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1"/>
            <a:ext cx="12191999" cy="6936914"/>
          </a:xfrm>
          <a:prstGeom prst="rect">
            <a:avLst/>
          </a:prstGeom>
        </p:spPr>
      </p:pic>
      <p:sp>
        <p:nvSpPr>
          <p:cNvPr id="2" name="TextBox 1">
            <a:extLst>
              <a:ext uri="{FF2B5EF4-FFF2-40B4-BE49-F238E27FC236}">
                <a16:creationId xmlns:a16="http://schemas.microsoft.com/office/drawing/2014/main" id="{781FF747-7CBE-DF66-9CE0-196FA1550253}"/>
              </a:ext>
            </a:extLst>
          </p:cNvPr>
          <p:cNvSpPr txBox="1"/>
          <p:nvPr/>
        </p:nvSpPr>
        <p:spPr>
          <a:xfrm>
            <a:off x="788271" y="2064115"/>
            <a:ext cx="3630384" cy="907364"/>
          </a:xfrm>
          <a:prstGeom prst="rect">
            <a:avLst/>
          </a:prstGeom>
          <a:noFill/>
        </p:spPr>
        <p:txBody>
          <a:bodyPr wrap="square" rtlCol="0">
            <a:spAutoFit/>
          </a:bodyPr>
          <a:lstStyle>
            <a:defPPr>
              <a:defRPr lang="en-US"/>
            </a:defPPr>
            <a:lvl1pPr>
              <a:lnSpc>
                <a:spcPct val="150000"/>
              </a:lnSpc>
              <a:defRPr sz="200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defRPr>
            </a:lvl1pPr>
          </a:lstStyle>
          <a:p>
            <a:pPr algn="ctr"/>
            <a:r>
              <a:rPr lang="en-US" sz="4000" dirty="0"/>
              <a:t>AIR QUALITY</a:t>
            </a:r>
          </a:p>
        </p:txBody>
      </p:sp>
      <p:sp>
        <p:nvSpPr>
          <p:cNvPr id="6" name="TextBox 5">
            <a:extLst>
              <a:ext uri="{FF2B5EF4-FFF2-40B4-BE49-F238E27FC236}">
                <a16:creationId xmlns:a16="http://schemas.microsoft.com/office/drawing/2014/main" id="{EEBD0C58-DC5C-2DF1-9E3F-A0133F3F1345}"/>
              </a:ext>
            </a:extLst>
          </p:cNvPr>
          <p:cNvSpPr txBox="1"/>
          <p:nvPr/>
        </p:nvSpPr>
        <p:spPr>
          <a:xfrm>
            <a:off x="1003345" y="2800038"/>
            <a:ext cx="3097411" cy="584775"/>
          </a:xfrm>
          <a:prstGeom prst="rect">
            <a:avLst/>
          </a:prstGeom>
          <a:noFill/>
        </p:spPr>
        <p:txBody>
          <a:bodyPr wrap="square" rtlCol="0">
            <a:spAutoFit/>
          </a:bodyPr>
          <a:lstStyle/>
          <a:p>
            <a:r>
              <a:rPr lang="en-US" sz="32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Predictive Analysis</a:t>
            </a:r>
          </a:p>
        </p:txBody>
      </p:sp>
      <p:sp>
        <p:nvSpPr>
          <p:cNvPr id="13" name="TextBox 12">
            <a:extLst>
              <a:ext uri="{FF2B5EF4-FFF2-40B4-BE49-F238E27FC236}">
                <a16:creationId xmlns:a16="http://schemas.microsoft.com/office/drawing/2014/main" id="{196ED807-96AC-5272-51DF-A825EC3C42CE}"/>
              </a:ext>
            </a:extLst>
          </p:cNvPr>
          <p:cNvSpPr txBox="1"/>
          <p:nvPr/>
        </p:nvSpPr>
        <p:spPr>
          <a:xfrm>
            <a:off x="256524" y="3510922"/>
            <a:ext cx="4591051" cy="1015663"/>
          </a:xfrm>
          <a:prstGeom prst="rect">
            <a:avLst/>
          </a:prstGeom>
          <a:noFill/>
        </p:spPr>
        <p:txBody>
          <a:bodyPr wrap="square" rtlCol="0">
            <a:spAutoFit/>
          </a:bodyPr>
          <a:lstStyle/>
          <a:p>
            <a:pPr algn="ct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BDAT 1011 Data Analytics Project</a:t>
            </a:r>
          </a:p>
          <a:p>
            <a:pPr algn="ctr"/>
            <a:endPar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Final  Presentation</a:t>
            </a:r>
          </a:p>
        </p:txBody>
      </p:sp>
      <p:sp>
        <p:nvSpPr>
          <p:cNvPr id="30" name="TextBox 29">
            <a:extLst>
              <a:ext uri="{FF2B5EF4-FFF2-40B4-BE49-F238E27FC236}">
                <a16:creationId xmlns:a16="http://schemas.microsoft.com/office/drawing/2014/main" id="{EE4CA022-FD55-B03F-A61A-C44C52EF5FFB}"/>
              </a:ext>
            </a:extLst>
          </p:cNvPr>
          <p:cNvSpPr txBox="1"/>
          <p:nvPr/>
        </p:nvSpPr>
        <p:spPr>
          <a:xfrm>
            <a:off x="1348013" y="4652694"/>
            <a:ext cx="2615250" cy="400110"/>
          </a:xfrm>
          <a:prstGeom prst="rect">
            <a:avLst/>
          </a:prstGeom>
          <a:noFill/>
        </p:spPr>
        <p:txBody>
          <a:bodyPr wrap="square" rtlCol="0">
            <a:spAutoFit/>
          </a:bodyPr>
          <a:lstStyle/>
          <a:p>
            <a:r>
              <a:rPr lang="en-US" sz="20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Submitted by Group 5 </a:t>
            </a:r>
          </a:p>
        </p:txBody>
      </p:sp>
      <p:pic>
        <p:nvPicPr>
          <p:cNvPr id="33" name="Picture 32" descr="A logo with a black background&#10;&#10;Description automatically generated">
            <a:extLst>
              <a:ext uri="{FF2B5EF4-FFF2-40B4-BE49-F238E27FC236}">
                <a16:creationId xmlns:a16="http://schemas.microsoft.com/office/drawing/2014/main" id="{350002EC-5714-233A-C2BA-2EBABF124483}"/>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1967115" y="1092266"/>
            <a:ext cx="1272697" cy="1215953"/>
          </a:xfrm>
          <a:prstGeom prst="rect">
            <a:avLst/>
          </a:prstGeom>
        </p:spPr>
      </p:pic>
      <p:pic>
        <p:nvPicPr>
          <p:cNvPr id="34" name="Picture 33" descr="A logo with a black background&#10;&#10;Description automatically generated">
            <a:extLst>
              <a:ext uri="{FF2B5EF4-FFF2-40B4-BE49-F238E27FC236}">
                <a16:creationId xmlns:a16="http://schemas.microsoft.com/office/drawing/2014/main" id="{C50D18A7-F682-2AE6-116E-AED65A71DFC4}"/>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Effect>
                      <a14:saturation sat="400000"/>
                    </a14:imgEffect>
                  </a14:imgLayer>
                </a14:imgProps>
              </a:ext>
              <a:ext uri="{28A0092B-C50C-407E-A947-70E740481C1C}">
                <a14:useLocalDpi xmlns:a14="http://schemas.microsoft.com/office/drawing/2010/main" val="0"/>
              </a:ext>
            </a:extLst>
          </a:blip>
          <a:srcRect l="31232" t="24456" r="27905" b="24219"/>
          <a:stretch/>
        </p:blipFill>
        <p:spPr>
          <a:xfrm>
            <a:off x="2354179" y="1486666"/>
            <a:ext cx="488950" cy="428600"/>
          </a:xfrm>
          <a:prstGeom prst="hexagon">
            <a:avLst/>
          </a:prstGeom>
        </p:spPr>
      </p:pic>
      <p:sp>
        <p:nvSpPr>
          <p:cNvPr id="37" name="TextBox 36">
            <a:extLst>
              <a:ext uri="{FF2B5EF4-FFF2-40B4-BE49-F238E27FC236}">
                <a16:creationId xmlns:a16="http://schemas.microsoft.com/office/drawing/2014/main" id="{CDD23952-8A40-477E-A72B-0728557BB5E6}"/>
              </a:ext>
            </a:extLst>
          </p:cNvPr>
          <p:cNvSpPr txBox="1"/>
          <p:nvPr/>
        </p:nvSpPr>
        <p:spPr>
          <a:xfrm>
            <a:off x="2083968" y="5197432"/>
            <a:ext cx="1143341"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 2024</a:t>
            </a:r>
          </a:p>
        </p:txBody>
      </p:sp>
    </p:spTree>
    <p:extLst>
      <p:ext uri="{BB962C8B-B14F-4D97-AF65-F5344CB8AC3E}">
        <p14:creationId xmlns:p14="http://schemas.microsoft.com/office/powerpoint/2010/main" val="169044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3000" fill="hold"/>
                                        <p:tgtEl>
                                          <p:spTgt spid="63"/>
                                        </p:tgtEl>
                                        <p:attrNameLst>
                                          <p:attrName>ppt_x</p:attrName>
                                        </p:attrNameLst>
                                      </p:cBhvr>
                                      <p:tavLst>
                                        <p:tav tm="0">
                                          <p:val>
                                            <p:strVal val="#ppt_x"/>
                                          </p:val>
                                        </p:tav>
                                        <p:tav tm="100000">
                                          <p:val>
                                            <p:strVal val="#ppt_x"/>
                                          </p:val>
                                        </p:tav>
                                      </p:tavLst>
                                    </p:anim>
                                    <p:anim calcmode="lin" valueType="num">
                                      <p:cBhvr additive="base">
                                        <p:cTn id="8" dur="30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3000" fill="hold"/>
                                        <p:tgtEl>
                                          <p:spTgt spid="65"/>
                                        </p:tgtEl>
                                        <p:attrNameLst>
                                          <p:attrName>ppt_x</p:attrName>
                                        </p:attrNameLst>
                                      </p:cBhvr>
                                      <p:tavLst>
                                        <p:tav tm="0">
                                          <p:val>
                                            <p:strVal val="#ppt_x"/>
                                          </p:val>
                                        </p:tav>
                                        <p:tav tm="100000">
                                          <p:val>
                                            <p:strVal val="#ppt_x"/>
                                          </p:val>
                                        </p:tav>
                                      </p:tavLst>
                                    </p:anim>
                                    <p:anim calcmode="lin" valueType="num">
                                      <p:cBhvr additive="base">
                                        <p:cTn id="12" dur="30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3000" fill="hold"/>
                                        <p:tgtEl>
                                          <p:spTgt spid="64"/>
                                        </p:tgtEl>
                                        <p:attrNameLst>
                                          <p:attrName>ppt_x</p:attrName>
                                        </p:attrNameLst>
                                      </p:cBhvr>
                                      <p:tavLst>
                                        <p:tav tm="0">
                                          <p:val>
                                            <p:strVal val="#ppt_x"/>
                                          </p:val>
                                        </p:tav>
                                        <p:tav tm="100000">
                                          <p:val>
                                            <p:strVal val="#ppt_x"/>
                                          </p:val>
                                        </p:tav>
                                      </p:tavLst>
                                    </p:anim>
                                    <p:anim calcmode="lin" valueType="num">
                                      <p:cBhvr additive="base">
                                        <p:cTn id="16" dur="3000" fill="hold"/>
                                        <p:tgtEl>
                                          <p:spTgt spid="6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3000" fill="hold"/>
                                        <p:tgtEl>
                                          <p:spTgt spid="62"/>
                                        </p:tgtEl>
                                        <p:attrNameLst>
                                          <p:attrName>ppt_x</p:attrName>
                                        </p:attrNameLst>
                                      </p:cBhvr>
                                      <p:tavLst>
                                        <p:tav tm="0">
                                          <p:val>
                                            <p:strVal val="#ppt_x"/>
                                          </p:val>
                                        </p:tav>
                                        <p:tav tm="100000">
                                          <p:val>
                                            <p:strVal val="#ppt_x"/>
                                          </p:val>
                                        </p:tav>
                                      </p:tavLst>
                                    </p:anim>
                                    <p:anim calcmode="lin" valueType="num">
                                      <p:cBhvr additive="base">
                                        <p:cTn id="20" dur="3000" fill="hold"/>
                                        <p:tgtEl>
                                          <p:spTgt spid="62"/>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3000" fill="hold"/>
                                        <p:tgtEl>
                                          <p:spTgt spid="66"/>
                                        </p:tgtEl>
                                        <p:attrNameLst>
                                          <p:attrName>ppt_x</p:attrName>
                                        </p:attrNameLst>
                                      </p:cBhvr>
                                      <p:tavLst>
                                        <p:tav tm="0">
                                          <p:val>
                                            <p:strVal val="#ppt_x"/>
                                          </p:val>
                                        </p:tav>
                                        <p:tav tm="100000">
                                          <p:val>
                                            <p:strVal val="#ppt_x"/>
                                          </p:val>
                                        </p:tav>
                                      </p:tavLst>
                                    </p:anim>
                                    <p:anim calcmode="lin" valueType="num">
                                      <p:cBhvr additive="base">
                                        <p:cTn id="24" dur="3000" fill="hold"/>
                                        <p:tgtEl>
                                          <p:spTgt spid="66"/>
                                        </p:tgtEl>
                                        <p:attrNameLst>
                                          <p:attrName>ppt_y</p:attrName>
                                        </p:attrNameLst>
                                      </p:cBhvr>
                                      <p:tavLst>
                                        <p:tav tm="0">
                                          <p:val>
                                            <p:strVal val="1+#ppt_h/2"/>
                                          </p:val>
                                        </p:tav>
                                        <p:tav tm="100000">
                                          <p:val>
                                            <p:strVal val="#ppt_y"/>
                                          </p:val>
                                        </p:tav>
                                      </p:tavLst>
                                    </p:anim>
                                  </p:childTnLst>
                                </p:cTn>
                              </p:par>
                              <p:par>
                                <p:cTn id="25" presetID="21" presetClass="entr" presetSubtype="8" repeatCount="indefinite"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heel(8)">
                                      <p:cBhvr>
                                        <p:cTn id="27" dur="20000"/>
                                        <p:tgtEl>
                                          <p:spTgt spid="33"/>
                                        </p:tgtEl>
                                      </p:cBhvr>
                                    </p:animEffect>
                                  </p:childTnLst>
                                </p:cTn>
                              </p:par>
                              <p:par>
                                <p:cTn id="28" presetID="45" presetClass="entr" presetSubtype="0" repeatCount="indefinite"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3000"/>
                                        <p:tgtEl>
                                          <p:spTgt spid="34"/>
                                        </p:tgtEl>
                                      </p:cBhvr>
                                    </p:animEffect>
                                    <p:anim calcmode="lin" valueType="num">
                                      <p:cBhvr>
                                        <p:cTn id="31" dur="3000" fill="hold"/>
                                        <p:tgtEl>
                                          <p:spTgt spid="34"/>
                                        </p:tgtEl>
                                        <p:attrNameLst>
                                          <p:attrName>ppt_w</p:attrName>
                                        </p:attrNameLst>
                                      </p:cBhvr>
                                      <p:tavLst>
                                        <p:tav tm="0" fmla="#ppt_w*sin(2.5*pi*$)">
                                          <p:val>
                                            <p:fltVal val="0"/>
                                          </p:val>
                                        </p:tav>
                                        <p:tav tm="100000">
                                          <p:val>
                                            <p:fltVal val="1"/>
                                          </p:val>
                                        </p:tav>
                                      </p:tavLst>
                                    </p:anim>
                                    <p:anim calcmode="lin" valueType="num">
                                      <p:cBhvr>
                                        <p:cTn id="32" dur="3000" fill="hold"/>
                                        <p:tgtEl>
                                          <p:spTgt spid="34"/>
                                        </p:tgtEl>
                                        <p:attrNameLst>
                                          <p:attrName>ppt_h</p:attrName>
                                        </p:attrNameLst>
                                      </p:cBhvr>
                                      <p:tavLst>
                                        <p:tav tm="0">
                                          <p:val>
                                            <p:strVal val="#ppt_h"/>
                                          </p:val>
                                        </p:tav>
                                        <p:tav tm="100000">
                                          <p:val>
                                            <p:strVal val="#ppt_h"/>
                                          </p:val>
                                        </p:tav>
                                      </p:tavLst>
                                    </p:anim>
                                  </p:childTnLst>
                                </p:cTn>
                              </p:par>
                              <p:par>
                                <p:cTn id="33" presetID="8" presetClass="emph" presetSubtype="0" repeatCount="indefinite" fill="hold" nodeType="withEffect">
                                  <p:stCondLst>
                                    <p:cond delay="0"/>
                                  </p:stCondLst>
                                  <p:childTnLst>
                                    <p:animRot by="21600000">
                                      <p:cBhvr>
                                        <p:cTn id="34" dur="20000" fill="hold"/>
                                        <p:tgtEl>
                                          <p:spTgt spid="33"/>
                                        </p:tgtEl>
                                        <p:attrNameLst>
                                          <p:attrName>r</p:attrName>
                                        </p:attrNameLst>
                                      </p:cBhvr>
                                    </p:animRot>
                                  </p:childTnLst>
                                </p:cTn>
                              </p:par>
                              <p:par>
                                <p:cTn id="35" presetID="10" presetClass="entr" presetSubtype="0" fill="hold" grpId="0" nodeType="withEffect">
                                  <p:stCondLst>
                                    <p:cond delay="0"/>
                                  </p:stCondLst>
                                  <p:iterate type="lt">
                                    <p:tmPct val="15000"/>
                                  </p:iterate>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iterate type="lt">
                                    <p:tmPct val="15000"/>
                                  </p:iterate>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accel="50000" decel="50000" fill="hold" nodeType="withEffect">
                                  <p:stCondLst>
                                    <p:cond delay="0"/>
                                  </p:stCondLst>
                                  <p:childTnLst>
                                    <p:animMotion origin="layout" path="M -1.66667E-6 -1.48148E-6 L 1.19609 0.02639 " pathEditMode="relative" rAng="0" ptsTypes="AA">
                                      <p:cBhvr>
                                        <p:cTn id="42" dur="20000" fill="hold"/>
                                        <p:tgtEl>
                                          <p:spTgt spid="36"/>
                                        </p:tgtEl>
                                        <p:attrNameLst>
                                          <p:attrName>ppt_x</p:attrName>
                                          <p:attrName>ppt_y</p:attrName>
                                        </p:attrNameLst>
                                      </p:cBhvr>
                                      <p:rCtr x="58711" y="-1134"/>
                                    </p:animMotion>
                                  </p:childTnLst>
                                </p:cTn>
                              </p:par>
                            </p:childTnLst>
                          </p:cTn>
                        </p:par>
                        <p:par>
                          <p:cTn id="43" fill="hold">
                            <p:stCondLst>
                              <p:cond delay="20000"/>
                            </p:stCondLst>
                            <p:childTnLst>
                              <p:par>
                                <p:cTn id="44" presetID="42" presetClass="path" presetSubtype="0" accel="50000" decel="50000" fill="hold" nodeType="afterEffect">
                                  <p:stCondLst>
                                    <p:cond delay="0"/>
                                  </p:stCondLst>
                                  <p:childTnLst>
                                    <p:animMotion origin="layout" path="M -6.25E-7 2.22222E-6 L -1.19609 -0.02639 " pathEditMode="relative" rAng="0" ptsTypes="AA">
                                      <p:cBhvr>
                                        <p:cTn id="45" dur="20000" fill="hold"/>
                                        <p:tgtEl>
                                          <p:spTgt spid="35"/>
                                        </p:tgtEl>
                                        <p:attrNameLst>
                                          <p:attrName>ppt_x</p:attrName>
                                          <p:attrName>ppt_y</p:attrName>
                                        </p:attrNameLst>
                                      </p:cBhvr>
                                      <p:rCtr x="-59714"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AB670B93-2D67-B3D5-07D5-188C1C055A77}"/>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915729" y="13427"/>
            <a:ext cx="5864555"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Exploratory Data Analysis</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63" name="Group 62">
            <a:extLst>
              <a:ext uri="{FF2B5EF4-FFF2-40B4-BE49-F238E27FC236}">
                <a16:creationId xmlns:a16="http://schemas.microsoft.com/office/drawing/2014/main" id="{1EBB3913-0F2F-BD23-53B6-D9A61E70D0E6}"/>
              </a:ext>
            </a:extLst>
          </p:cNvPr>
          <p:cNvGrpSpPr/>
          <p:nvPr/>
        </p:nvGrpSpPr>
        <p:grpSpPr>
          <a:xfrm>
            <a:off x="1463033" y="1221143"/>
            <a:ext cx="9218020" cy="5220638"/>
            <a:chOff x="1602377" y="1221143"/>
            <a:chExt cx="9218020" cy="5220638"/>
          </a:xfrm>
        </p:grpSpPr>
        <p:pic>
          <p:nvPicPr>
            <p:cNvPr id="8" name="Picture 7" descr="A colorful hexagons in a circle&#10;&#10;Description automatically generated">
              <a:extLst>
                <a:ext uri="{FF2B5EF4-FFF2-40B4-BE49-F238E27FC236}">
                  <a16:creationId xmlns:a16="http://schemas.microsoft.com/office/drawing/2014/main" id="{791973D5-8E62-FC62-248F-924DD2ADC69E}"/>
                </a:ext>
              </a:extLst>
            </p:cNvPr>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2753" t="18897" r="33188" b="16136"/>
            <a:stretch/>
          </p:blipFill>
          <p:spPr>
            <a:xfrm>
              <a:off x="4467496" y="2223653"/>
              <a:ext cx="3459480" cy="3519417"/>
            </a:xfrm>
            <a:prstGeom prst="rect">
              <a:avLst/>
            </a:prstGeom>
          </p:spPr>
        </p:pic>
        <p:grpSp>
          <p:nvGrpSpPr>
            <p:cNvPr id="37" name="Group 36">
              <a:extLst>
                <a:ext uri="{FF2B5EF4-FFF2-40B4-BE49-F238E27FC236}">
                  <a16:creationId xmlns:a16="http://schemas.microsoft.com/office/drawing/2014/main" id="{A00F0522-46EF-D7E1-AD1B-195159A9622F}"/>
                </a:ext>
              </a:extLst>
            </p:cNvPr>
            <p:cNvGrpSpPr/>
            <p:nvPr/>
          </p:nvGrpSpPr>
          <p:grpSpPr>
            <a:xfrm>
              <a:off x="1602377" y="2874504"/>
              <a:ext cx="2908663" cy="196740"/>
              <a:chOff x="1602377" y="2874504"/>
              <a:chExt cx="2908663" cy="196740"/>
            </a:xfrm>
          </p:grpSpPr>
          <p:cxnSp>
            <p:nvCxnSpPr>
              <p:cNvPr id="10" name="Straight Connector 9">
                <a:extLst>
                  <a:ext uri="{FF2B5EF4-FFF2-40B4-BE49-F238E27FC236}">
                    <a16:creationId xmlns:a16="http://schemas.microsoft.com/office/drawing/2014/main" id="{502E58BC-942A-F434-99A3-034C96B9A288}"/>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5CE2762-2732-A3C4-97A0-931812DE021A}"/>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D92656AD-B8F1-A0C1-40D9-D89D1CF5ED7C}"/>
                </a:ext>
              </a:extLst>
            </p:cNvPr>
            <p:cNvCxnSpPr>
              <a:cxnSpLocks/>
            </p:cNvCxnSpPr>
            <p:nvPr/>
          </p:nvCxnSpPr>
          <p:spPr>
            <a:xfrm flipH="1" flipV="1">
              <a:off x="4554585" y="1324129"/>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22510E1-65A5-54AC-7E3C-D217457D937D}"/>
                </a:ext>
              </a:extLst>
            </p:cNvPr>
            <p:cNvGrpSpPr/>
            <p:nvPr/>
          </p:nvGrpSpPr>
          <p:grpSpPr>
            <a:xfrm>
              <a:off x="1602377" y="4894893"/>
              <a:ext cx="2908663" cy="196740"/>
              <a:chOff x="1602377" y="2874504"/>
              <a:chExt cx="2908663" cy="196740"/>
            </a:xfrm>
          </p:grpSpPr>
          <p:cxnSp>
            <p:nvCxnSpPr>
              <p:cNvPr id="15" name="Straight Connector 14">
                <a:extLst>
                  <a:ext uri="{FF2B5EF4-FFF2-40B4-BE49-F238E27FC236}">
                    <a16:creationId xmlns:a16="http://schemas.microsoft.com/office/drawing/2014/main" id="{378EA019-FFBD-0F34-04E7-A826DD47320B}"/>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3CCA908-BB47-6D9E-1B93-F99937F6D646}"/>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1477D5F-A39B-5650-4415-5629BE9A1F4E}"/>
                </a:ext>
              </a:extLst>
            </p:cNvPr>
            <p:cNvGrpSpPr/>
            <p:nvPr/>
          </p:nvGrpSpPr>
          <p:grpSpPr>
            <a:xfrm rot="10800000">
              <a:off x="7911734" y="2879961"/>
              <a:ext cx="2908663" cy="196740"/>
              <a:chOff x="1602377" y="2891922"/>
              <a:chExt cx="2908663" cy="196740"/>
            </a:xfrm>
          </p:grpSpPr>
          <p:cxnSp>
            <p:nvCxnSpPr>
              <p:cNvPr id="18" name="Straight Connector 17">
                <a:extLst>
                  <a:ext uri="{FF2B5EF4-FFF2-40B4-BE49-F238E27FC236}">
                    <a16:creationId xmlns:a16="http://schemas.microsoft.com/office/drawing/2014/main" id="{A05F072E-C0F6-5E72-5BB4-368C8CD5009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FC74912-7FC5-497A-0C2E-2D6751B88284}"/>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03CE428-BE57-B59D-ED95-29813CB7EC53}"/>
                </a:ext>
              </a:extLst>
            </p:cNvPr>
            <p:cNvGrpSpPr/>
            <p:nvPr/>
          </p:nvGrpSpPr>
          <p:grpSpPr>
            <a:xfrm rot="10800000">
              <a:off x="7911734" y="4894893"/>
              <a:ext cx="2908663" cy="196740"/>
              <a:chOff x="1602377" y="2891922"/>
              <a:chExt cx="2908663" cy="196740"/>
            </a:xfrm>
          </p:grpSpPr>
          <p:cxnSp>
            <p:nvCxnSpPr>
              <p:cNvPr id="21" name="Straight Connector 20">
                <a:extLst>
                  <a:ext uri="{FF2B5EF4-FFF2-40B4-BE49-F238E27FC236}">
                    <a16:creationId xmlns:a16="http://schemas.microsoft.com/office/drawing/2014/main" id="{1DE6FDB8-7AAC-9B52-9CA0-E297C2915EC9}"/>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52458D8-94FC-E88E-5E00-EEEB8BBA7B9E}"/>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910D9F-E889-81B2-030D-A1204BD50AC2}"/>
                </a:ext>
              </a:extLst>
            </p:cNvPr>
            <p:cNvGrpSpPr/>
            <p:nvPr/>
          </p:nvGrpSpPr>
          <p:grpSpPr>
            <a:xfrm rot="10800000">
              <a:off x="7876898" y="6210204"/>
              <a:ext cx="2943499" cy="196740"/>
              <a:chOff x="1602377" y="2891922"/>
              <a:chExt cx="2943499" cy="196740"/>
            </a:xfrm>
          </p:grpSpPr>
          <p:cxnSp>
            <p:nvCxnSpPr>
              <p:cNvPr id="24" name="Straight Connector 23">
                <a:extLst>
                  <a:ext uri="{FF2B5EF4-FFF2-40B4-BE49-F238E27FC236}">
                    <a16:creationId xmlns:a16="http://schemas.microsoft.com/office/drawing/2014/main" id="{CB061F81-2573-9289-4FFA-F59EDD7B5942}"/>
                  </a:ext>
                </a:extLst>
              </p:cNvPr>
              <p:cNvCxnSpPr>
                <a:cxnSpLocks/>
              </p:cNvCxnSpPr>
              <p:nvPr/>
            </p:nvCxnSpPr>
            <p:spPr>
              <a:xfrm rot="10800000" flipV="1">
                <a:off x="1767840" y="2975296"/>
                <a:ext cx="2778036" cy="1174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3F2E56F-FF9A-3BD9-8A60-B42879D59A71}"/>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B27CDB4-DB21-33A3-FE97-96993F246F67}"/>
                </a:ext>
              </a:extLst>
            </p:cNvPr>
            <p:cNvGrpSpPr/>
            <p:nvPr/>
          </p:nvGrpSpPr>
          <p:grpSpPr>
            <a:xfrm rot="10800000">
              <a:off x="7911734" y="1234468"/>
              <a:ext cx="2908663" cy="196740"/>
              <a:chOff x="1602377" y="2891922"/>
              <a:chExt cx="2908663" cy="196740"/>
            </a:xfrm>
          </p:grpSpPr>
          <p:cxnSp>
            <p:nvCxnSpPr>
              <p:cNvPr id="28" name="Straight Connector 27">
                <a:extLst>
                  <a:ext uri="{FF2B5EF4-FFF2-40B4-BE49-F238E27FC236}">
                    <a16:creationId xmlns:a16="http://schemas.microsoft.com/office/drawing/2014/main" id="{4AC4609F-CF3A-4A6B-ABBF-B2376733198F}"/>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8693E03-106A-6446-1C4B-C8C0DAF54233}"/>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DF4D9D8B-BA0A-A853-BF22-D70EBC19081F}"/>
                </a:ext>
              </a:extLst>
            </p:cNvPr>
            <p:cNvGrpSpPr/>
            <p:nvPr/>
          </p:nvGrpSpPr>
          <p:grpSpPr>
            <a:xfrm>
              <a:off x="1602377" y="1221143"/>
              <a:ext cx="2978332" cy="196740"/>
              <a:chOff x="1602377" y="2874504"/>
              <a:chExt cx="2978332" cy="196740"/>
            </a:xfrm>
          </p:grpSpPr>
          <p:cxnSp>
            <p:nvCxnSpPr>
              <p:cNvPr id="31" name="Straight Connector 30">
                <a:extLst>
                  <a:ext uri="{FF2B5EF4-FFF2-40B4-BE49-F238E27FC236}">
                    <a16:creationId xmlns:a16="http://schemas.microsoft.com/office/drawing/2014/main" id="{9281C004-FD9C-AA54-DBE4-1B85A9774241}"/>
                  </a:ext>
                </a:extLst>
              </p:cNvPr>
              <p:cNvCxnSpPr>
                <a:cxnSpLocks/>
              </p:cNvCxnSpPr>
              <p:nvPr/>
            </p:nvCxnSpPr>
            <p:spPr>
              <a:xfrm flipH="1">
                <a:off x="1767840" y="2986199"/>
                <a:ext cx="2812869" cy="841"/>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E485F55-F83F-6180-4CC5-DB110AD66AA5}"/>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B880E19-2A31-46BB-C917-8E232A5CB0BB}"/>
                </a:ext>
              </a:extLst>
            </p:cNvPr>
            <p:cNvGrpSpPr/>
            <p:nvPr/>
          </p:nvGrpSpPr>
          <p:grpSpPr>
            <a:xfrm>
              <a:off x="1602377" y="6245041"/>
              <a:ext cx="2908663" cy="196740"/>
              <a:chOff x="1602377" y="2874504"/>
              <a:chExt cx="2908663" cy="196740"/>
            </a:xfrm>
          </p:grpSpPr>
          <p:cxnSp>
            <p:nvCxnSpPr>
              <p:cNvPr id="34" name="Straight Connector 33">
                <a:extLst>
                  <a:ext uri="{FF2B5EF4-FFF2-40B4-BE49-F238E27FC236}">
                    <a16:creationId xmlns:a16="http://schemas.microsoft.com/office/drawing/2014/main" id="{FE769B5E-5D2A-7E17-26E1-9110E35D7BD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9EFDC2A-B6EA-C57B-0933-132F25607813}"/>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08BB0D75-6D86-4607-D6B4-4D8F0B9CB33F}"/>
                </a:ext>
              </a:extLst>
            </p:cNvPr>
            <p:cNvCxnSpPr>
              <a:cxnSpLocks/>
            </p:cNvCxnSpPr>
            <p:nvPr/>
          </p:nvCxnSpPr>
          <p:spPr>
            <a:xfrm flipH="1" flipV="1">
              <a:off x="6788326" y="5551213"/>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3D71CC-C0FF-4CE0-6440-ADD1BD853970}"/>
                </a:ext>
              </a:extLst>
            </p:cNvPr>
            <p:cNvCxnSpPr>
              <a:cxnSpLocks/>
            </p:cNvCxnSpPr>
            <p:nvPr/>
          </p:nvCxnSpPr>
          <p:spPr>
            <a:xfrm flipH="1">
              <a:off x="4467495" y="5755105"/>
              <a:ext cx="892635" cy="614507"/>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4D0D3F-A1DC-2099-3860-7EE3ACE469EC}"/>
                </a:ext>
              </a:extLst>
            </p:cNvPr>
            <p:cNvCxnSpPr>
              <a:cxnSpLocks/>
            </p:cNvCxnSpPr>
            <p:nvPr/>
          </p:nvCxnSpPr>
          <p:spPr>
            <a:xfrm flipH="1">
              <a:off x="6877245" y="1327072"/>
              <a:ext cx="1049730" cy="72265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FFA820DC-1CD2-C5E9-25FF-730C5EA0F733}"/>
                </a:ext>
              </a:extLst>
            </p:cNvPr>
            <p:cNvSpPr/>
            <p:nvPr/>
          </p:nvSpPr>
          <p:spPr>
            <a:xfrm>
              <a:off x="4001594" y="1832730"/>
              <a:ext cx="4419596" cy="4215600"/>
            </a:xfrm>
            <a:custGeom>
              <a:avLst/>
              <a:gdLst>
                <a:gd name="connsiteX0" fmla="*/ 2209793 w 4419596"/>
                <a:gd name="connsiteY0" fmla="*/ 840662 h 4215600"/>
                <a:gd name="connsiteX1" fmla="*/ 892627 w 4419596"/>
                <a:gd name="connsiteY1" fmla="*/ 2107616 h 4215600"/>
                <a:gd name="connsiteX2" fmla="*/ 2209793 w 4419596"/>
                <a:gd name="connsiteY2" fmla="*/ 3374570 h 4215600"/>
                <a:gd name="connsiteX3" fmla="*/ 3526959 w 4419596"/>
                <a:gd name="connsiteY3" fmla="*/ 2107616 h 4215600"/>
                <a:gd name="connsiteX4" fmla="*/ 2209793 w 4419596"/>
                <a:gd name="connsiteY4" fmla="*/ 840662 h 4215600"/>
                <a:gd name="connsiteX5" fmla="*/ 2209798 w 4419596"/>
                <a:gd name="connsiteY5" fmla="*/ 0 h 4215600"/>
                <a:gd name="connsiteX6" fmla="*/ 4419596 w 4419596"/>
                <a:gd name="connsiteY6" fmla="*/ 2107800 h 4215600"/>
                <a:gd name="connsiteX7" fmla="*/ 2209798 w 4419596"/>
                <a:gd name="connsiteY7" fmla="*/ 4215600 h 4215600"/>
                <a:gd name="connsiteX8" fmla="*/ 0 w 4419596"/>
                <a:gd name="connsiteY8" fmla="*/ 2107800 h 4215600"/>
                <a:gd name="connsiteX9" fmla="*/ 2209798 w 4419596"/>
                <a:gd name="connsiteY9" fmla="*/ 0 h 42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596" h="4215600">
                  <a:moveTo>
                    <a:pt x="2209793" y="840662"/>
                  </a:moveTo>
                  <a:cubicBezTo>
                    <a:pt x="1482342" y="840662"/>
                    <a:pt x="892627" y="1407897"/>
                    <a:pt x="892627" y="2107616"/>
                  </a:cubicBezTo>
                  <a:cubicBezTo>
                    <a:pt x="892627" y="2807335"/>
                    <a:pt x="1482342" y="3374570"/>
                    <a:pt x="2209793" y="3374570"/>
                  </a:cubicBezTo>
                  <a:cubicBezTo>
                    <a:pt x="2937244" y="3374570"/>
                    <a:pt x="3526959" y="2807335"/>
                    <a:pt x="3526959" y="2107616"/>
                  </a:cubicBezTo>
                  <a:cubicBezTo>
                    <a:pt x="3526959" y="1407897"/>
                    <a:pt x="2937244" y="840662"/>
                    <a:pt x="2209793" y="840662"/>
                  </a:cubicBezTo>
                  <a:close/>
                  <a:moveTo>
                    <a:pt x="2209798" y="0"/>
                  </a:moveTo>
                  <a:cubicBezTo>
                    <a:pt x="3430236" y="0"/>
                    <a:pt x="4419596" y="943694"/>
                    <a:pt x="4419596" y="2107800"/>
                  </a:cubicBezTo>
                  <a:cubicBezTo>
                    <a:pt x="4419596" y="3271906"/>
                    <a:pt x="3430236" y="4215600"/>
                    <a:pt x="2209798" y="4215600"/>
                  </a:cubicBezTo>
                  <a:cubicBezTo>
                    <a:pt x="989360" y="4215600"/>
                    <a:pt x="0" y="3271906"/>
                    <a:pt x="0" y="2107800"/>
                  </a:cubicBezTo>
                  <a:cubicBezTo>
                    <a:pt x="0" y="943694"/>
                    <a:pt x="989360" y="0"/>
                    <a:pt x="2209798" y="0"/>
                  </a:cubicBezTo>
                  <a:close/>
                </a:path>
              </a:pathLst>
            </a:custGeom>
            <a:solidFill>
              <a:schemeClr val="accent5">
                <a:lumMod val="60000"/>
                <a:lumOff val="4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Graphic 5">
            <a:extLst>
              <a:ext uri="{FF2B5EF4-FFF2-40B4-BE49-F238E27FC236}">
                <a16:creationId xmlns:a16="http://schemas.microsoft.com/office/drawing/2014/main" id="{918313CD-096D-A02F-E4B8-43706D2D69D5}"/>
              </a:ext>
            </a:extLst>
          </p:cNvPr>
          <p:cNvSpPr>
            <a:spLocks noChangeAspect="1"/>
          </p:cNvSpPr>
          <p:nvPr/>
        </p:nvSpPr>
        <p:spPr>
          <a:xfrm>
            <a:off x="652561" y="198641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64" name="Rectangle: Rounded Corners 63">
            <a:extLst>
              <a:ext uri="{FF2B5EF4-FFF2-40B4-BE49-F238E27FC236}">
                <a16:creationId xmlns:a16="http://schemas.microsoft.com/office/drawing/2014/main" id="{6D090043-F055-0827-172E-99BE513871C2}"/>
              </a:ext>
            </a:extLst>
          </p:cNvPr>
          <p:cNvSpPr/>
          <p:nvPr/>
        </p:nvSpPr>
        <p:spPr>
          <a:xfrm>
            <a:off x="768054" y="1814067"/>
            <a:ext cx="3485730" cy="558334"/>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Graphic 5">
            <a:extLst>
              <a:ext uri="{FF2B5EF4-FFF2-40B4-BE49-F238E27FC236}">
                <a16:creationId xmlns:a16="http://schemas.microsoft.com/office/drawing/2014/main" id="{443EFF7B-4220-7422-98DE-A4963F44DA38}"/>
              </a:ext>
            </a:extLst>
          </p:cNvPr>
          <p:cNvSpPr>
            <a:spLocks noChangeAspect="1"/>
          </p:cNvSpPr>
          <p:nvPr/>
        </p:nvSpPr>
        <p:spPr>
          <a:xfrm>
            <a:off x="164871" y="3867298"/>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68" name="Rectangle: Rounded Corners 67">
            <a:extLst>
              <a:ext uri="{FF2B5EF4-FFF2-40B4-BE49-F238E27FC236}">
                <a16:creationId xmlns:a16="http://schemas.microsoft.com/office/drawing/2014/main" id="{86C990CE-5CC2-F81B-6DB9-DA228F747D7A}"/>
              </a:ext>
            </a:extLst>
          </p:cNvPr>
          <p:cNvSpPr/>
          <p:nvPr/>
        </p:nvSpPr>
        <p:spPr>
          <a:xfrm>
            <a:off x="280364" y="3680164"/>
            <a:ext cx="3485730" cy="545389"/>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Graphic 5">
            <a:extLst>
              <a:ext uri="{FF2B5EF4-FFF2-40B4-BE49-F238E27FC236}">
                <a16:creationId xmlns:a16="http://schemas.microsoft.com/office/drawing/2014/main" id="{8410B001-D27E-AD23-47B7-2D51CEE3EDDB}"/>
              </a:ext>
            </a:extLst>
          </p:cNvPr>
          <p:cNvSpPr>
            <a:spLocks noChangeAspect="1"/>
          </p:cNvSpPr>
          <p:nvPr/>
        </p:nvSpPr>
        <p:spPr>
          <a:xfrm>
            <a:off x="652561" y="5572985"/>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2" name="Rectangle: Rounded Corners 71">
            <a:extLst>
              <a:ext uri="{FF2B5EF4-FFF2-40B4-BE49-F238E27FC236}">
                <a16:creationId xmlns:a16="http://schemas.microsoft.com/office/drawing/2014/main" id="{6B61C99C-ADBC-66D9-1FC6-D8FA35B88E7F}"/>
              </a:ext>
            </a:extLst>
          </p:cNvPr>
          <p:cNvSpPr/>
          <p:nvPr/>
        </p:nvSpPr>
        <p:spPr>
          <a:xfrm>
            <a:off x="768054" y="5316677"/>
            <a:ext cx="3485730" cy="731651"/>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0D6F2C5-DEF5-95D3-E861-65DB7ACE9B88}"/>
              </a:ext>
            </a:extLst>
          </p:cNvPr>
          <p:cNvSpPr txBox="1"/>
          <p:nvPr/>
        </p:nvSpPr>
        <p:spPr>
          <a:xfrm>
            <a:off x="906022" y="1931312"/>
            <a:ext cx="3306637"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Descriptive statistics on the variables </a:t>
            </a:r>
          </a:p>
        </p:txBody>
      </p:sp>
      <p:sp>
        <p:nvSpPr>
          <p:cNvPr id="74" name="TextBox 73">
            <a:extLst>
              <a:ext uri="{FF2B5EF4-FFF2-40B4-BE49-F238E27FC236}">
                <a16:creationId xmlns:a16="http://schemas.microsoft.com/office/drawing/2014/main" id="{063B509C-B981-E510-D661-B78277512EF6}"/>
              </a:ext>
            </a:extLst>
          </p:cNvPr>
          <p:cNvSpPr txBox="1"/>
          <p:nvPr/>
        </p:nvSpPr>
        <p:spPr>
          <a:xfrm>
            <a:off x="447744" y="3806881"/>
            <a:ext cx="3375328"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Correlation Analysis between variables</a:t>
            </a:r>
          </a:p>
        </p:txBody>
      </p:sp>
      <p:sp>
        <p:nvSpPr>
          <p:cNvPr id="75" name="TextBox 74">
            <a:extLst>
              <a:ext uri="{FF2B5EF4-FFF2-40B4-BE49-F238E27FC236}">
                <a16:creationId xmlns:a16="http://schemas.microsoft.com/office/drawing/2014/main" id="{182C122E-2CFD-8ADB-9460-F505A2C4548E}"/>
              </a:ext>
            </a:extLst>
          </p:cNvPr>
          <p:cNvSpPr txBox="1"/>
          <p:nvPr/>
        </p:nvSpPr>
        <p:spPr>
          <a:xfrm>
            <a:off x="867181" y="5427959"/>
            <a:ext cx="3485731"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Identifying groups or clusters of similar data points based on their characteristics.</a:t>
            </a:r>
          </a:p>
        </p:txBody>
      </p:sp>
      <p:sp>
        <p:nvSpPr>
          <p:cNvPr id="78" name="Graphic 5">
            <a:extLst>
              <a:ext uri="{FF2B5EF4-FFF2-40B4-BE49-F238E27FC236}">
                <a16:creationId xmlns:a16="http://schemas.microsoft.com/office/drawing/2014/main" id="{72204E51-F556-8D2E-808B-7AA029EA3CE6}"/>
              </a:ext>
            </a:extLst>
          </p:cNvPr>
          <p:cNvSpPr>
            <a:spLocks noChangeAspect="1"/>
          </p:cNvSpPr>
          <p:nvPr/>
        </p:nvSpPr>
        <p:spPr>
          <a:xfrm rot="10800000">
            <a:off x="11276915" y="203075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9" name="Rectangle: Rounded Corners 78">
            <a:extLst>
              <a:ext uri="{FF2B5EF4-FFF2-40B4-BE49-F238E27FC236}">
                <a16:creationId xmlns:a16="http://schemas.microsoft.com/office/drawing/2014/main" id="{0EAB28CB-0B35-96F3-1214-59FCB3216CEF}"/>
              </a:ext>
            </a:extLst>
          </p:cNvPr>
          <p:cNvSpPr/>
          <p:nvPr/>
        </p:nvSpPr>
        <p:spPr>
          <a:xfrm rot="10800000">
            <a:off x="7901587" y="1841749"/>
            <a:ext cx="3485730" cy="64199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2" name="Graphic 5">
            <a:extLst>
              <a:ext uri="{FF2B5EF4-FFF2-40B4-BE49-F238E27FC236}">
                <a16:creationId xmlns:a16="http://schemas.microsoft.com/office/drawing/2014/main" id="{381D6759-0A41-06DF-09DA-A1F780824733}"/>
              </a:ext>
            </a:extLst>
          </p:cNvPr>
          <p:cNvSpPr>
            <a:spLocks noChangeAspect="1"/>
          </p:cNvSpPr>
          <p:nvPr/>
        </p:nvSpPr>
        <p:spPr>
          <a:xfrm rot="10800000">
            <a:off x="11790734" y="3861150"/>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3" name="Rectangle: Rounded Corners 82">
            <a:extLst>
              <a:ext uri="{FF2B5EF4-FFF2-40B4-BE49-F238E27FC236}">
                <a16:creationId xmlns:a16="http://schemas.microsoft.com/office/drawing/2014/main" id="{CBFFD032-982A-1C10-71C8-A636F2844C14}"/>
              </a:ext>
            </a:extLst>
          </p:cNvPr>
          <p:cNvSpPr/>
          <p:nvPr/>
        </p:nvSpPr>
        <p:spPr>
          <a:xfrm rot="10800000">
            <a:off x="8415406" y="3663487"/>
            <a:ext cx="3485730" cy="586474"/>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Graphic 5">
            <a:extLst>
              <a:ext uri="{FF2B5EF4-FFF2-40B4-BE49-F238E27FC236}">
                <a16:creationId xmlns:a16="http://schemas.microsoft.com/office/drawing/2014/main" id="{E5878AF7-400A-D21D-B61B-962F4CD346D6}"/>
              </a:ext>
            </a:extLst>
          </p:cNvPr>
          <p:cNvSpPr>
            <a:spLocks noChangeAspect="1"/>
          </p:cNvSpPr>
          <p:nvPr/>
        </p:nvSpPr>
        <p:spPr>
          <a:xfrm rot="10800000">
            <a:off x="11320460" y="553343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6" name="Rectangle: Rounded Corners 85">
            <a:extLst>
              <a:ext uri="{FF2B5EF4-FFF2-40B4-BE49-F238E27FC236}">
                <a16:creationId xmlns:a16="http://schemas.microsoft.com/office/drawing/2014/main" id="{A0976E9C-3726-D0FD-D578-EC2B3280C269}"/>
              </a:ext>
            </a:extLst>
          </p:cNvPr>
          <p:cNvSpPr/>
          <p:nvPr/>
        </p:nvSpPr>
        <p:spPr>
          <a:xfrm rot="10800000">
            <a:off x="7938216" y="5316677"/>
            <a:ext cx="3485730" cy="707902"/>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295AF576-B662-CC7E-798C-27567F6BF55D}"/>
              </a:ext>
            </a:extLst>
          </p:cNvPr>
          <p:cNvSpPr txBox="1"/>
          <p:nvPr/>
        </p:nvSpPr>
        <p:spPr>
          <a:xfrm>
            <a:off x="8504238" y="3708021"/>
            <a:ext cx="3317990"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Group similar data points based on their characteristics. </a:t>
            </a:r>
          </a:p>
        </p:txBody>
      </p:sp>
      <p:sp>
        <p:nvSpPr>
          <p:cNvPr id="80" name="TextBox 79">
            <a:extLst>
              <a:ext uri="{FF2B5EF4-FFF2-40B4-BE49-F238E27FC236}">
                <a16:creationId xmlns:a16="http://schemas.microsoft.com/office/drawing/2014/main" id="{46AE84A1-58A4-932B-585E-348B3A06FC8C}"/>
              </a:ext>
            </a:extLst>
          </p:cNvPr>
          <p:cNvSpPr txBox="1"/>
          <p:nvPr/>
        </p:nvSpPr>
        <p:spPr>
          <a:xfrm>
            <a:off x="8099728" y="1910304"/>
            <a:ext cx="3276314"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Detection of outlier that deviated significantly from the rest of the data. </a:t>
            </a:r>
          </a:p>
        </p:txBody>
      </p:sp>
      <p:sp>
        <p:nvSpPr>
          <p:cNvPr id="88" name="TextBox 87">
            <a:extLst>
              <a:ext uri="{FF2B5EF4-FFF2-40B4-BE49-F238E27FC236}">
                <a16:creationId xmlns:a16="http://schemas.microsoft.com/office/drawing/2014/main" id="{399FCA69-B05D-8181-7051-3B9353AC322F}"/>
              </a:ext>
            </a:extLst>
          </p:cNvPr>
          <p:cNvSpPr txBox="1"/>
          <p:nvPr/>
        </p:nvSpPr>
        <p:spPr>
          <a:xfrm>
            <a:off x="5307436" y="3549540"/>
            <a:ext cx="1609832" cy="923330"/>
          </a:xfrm>
          <a:prstGeom prst="rect">
            <a:avLst/>
          </a:prstGeom>
          <a:noFill/>
        </p:spPr>
        <p:txBody>
          <a:bodyPr wrap="square" rtlCol="0">
            <a:sp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Exploratory Data Analysis</a:t>
            </a:r>
          </a:p>
        </p:txBody>
      </p: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76" name="TextBox 75">
            <a:extLst>
              <a:ext uri="{FF2B5EF4-FFF2-40B4-BE49-F238E27FC236}">
                <a16:creationId xmlns:a16="http://schemas.microsoft.com/office/drawing/2014/main" id="{35BD32BA-27D1-B3FD-1D92-E3FCB96C3522}"/>
              </a:ext>
            </a:extLst>
          </p:cNvPr>
          <p:cNvSpPr txBox="1"/>
          <p:nvPr/>
        </p:nvSpPr>
        <p:spPr>
          <a:xfrm>
            <a:off x="8073278" y="5433042"/>
            <a:ext cx="3360129"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Generate charts and visuals to show distributions, relationships, and trends.</a:t>
            </a:r>
          </a:p>
        </p:txBody>
      </p:sp>
      <p:grpSp>
        <p:nvGrpSpPr>
          <p:cNvPr id="9" name="Group 8">
            <a:extLst>
              <a:ext uri="{FF2B5EF4-FFF2-40B4-BE49-F238E27FC236}">
                <a16:creationId xmlns:a16="http://schemas.microsoft.com/office/drawing/2014/main" id="{27326806-14FD-19AE-588F-E5793A76B888}"/>
              </a:ext>
            </a:extLst>
          </p:cNvPr>
          <p:cNvGrpSpPr/>
          <p:nvPr/>
        </p:nvGrpSpPr>
        <p:grpSpPr>
          <a:xfrm>
            <a:off x="4856568" y="2949242"/>
            <a:ext cx="2404400" cy="1982576"/>
            <a:chOff x="4914667" y="2960512"/>
            <a:chExt cx="2404400" cy="1982576"/>
          </a:xfrm>
        </p:grpSpPr>
        <p:sp>
          <p:nvSpPr>
            <p:cNvPr id="11" name="Oval 10">
              <a:extLst>
                <a:ext uri="{FF2B5EF4-FFF2-40B4-BE49-F238E27FC236}">
                  <a16:creationId xmlns:a16="http://schemas.microsoft.com/office/drawing/2014/main" id="{5420AF4C-1FF0-FFB2-626B-09B142A107B9}"/>
                </a:ext>
              </a:extLst>
            </p:cNvPr>
            <p:cNvSpPr/>
            <p:nvPr/>
          </p:nvSpPr>
          <p:spPr>
            <a:xfrm>
              <a:off x="5440081" y="297175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6B3EACC-CCB3-713A-0F34-9321CA6A9A7A}"/>
                </a:ext>
              </a:extLst>
            </p:cNvPr>
            <p:cNvSpPr/>
            <p:nvPr/>
          </p:nvSpPr>
          <p:spPr>
            <a:xfrm>
              <a:off x="6658675" y="296051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A391C65-7AAB-867B-5AC3-5078EB2B3371}"/>
                </a:ext>
              </a:extLst>
            </p:cNvPr>
            <p:cNvSpPr/>
            <p:nvPr/>
          </p:nvSpPr>
          <p:spPr>
            <a:xfrm>
              <a:off x="5433488"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885D812-4F37-0926-9289-6462C1BEADD1}"/>
                </a:ext>
              </a:extLst>
            </p:cNvPr>
            <p:cNvSpPr/>
            <p:nvPr/>
          </p:nvSpPr>
          <p:spPr>
            <a:xfrm>
              <a:off x="6641449"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D49D462-9C4C-9BA1-C4E2-158C3A2B4BEC}"/>
                </a:ext>
              </a:extLst>
            </p:cNvPr>
            <p:cNvSpPr/>
            <p:nvPr/>
          </p:nvSpPr>
          <p:spPr>
            <a:xfrm>
              <a:off x="7163597" y="380198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4D22460-94D1-8FB9-AD9A-C82E1916E923}"/>
                </a:ext>
              </a:extLst>
            </p:cNvPr>
            <p:cNvSpPr/>
            <p:nvPr/>
          </p:nvSpPr>
          <p:spPr>
            <a:xfrm>
              <a:off x="4914667" y="3867298"/>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02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8" presetClass="emph" presetSubtype="0" repeatCount="indefinite" fill="hold" nodeType="withEffect">
                                  <p:stCondLst>
                                    <p:cond delay="0"/>
                                  </p:stCondLst>
                                  <p:childTnLst>
                                    <p:animRot by="21600000">
                                      <p:cBhvr>
                                        <p:cTn id="9" dur="3000" fill="hold"/>
                                        <p:tgtEl>
                                          <p:spTgt spid="9"/>
                                        </p:tgtEl>
                                        <p:attrNameLst>
                                          <p:attrName>r</p:attrName>
                                        </p:attrNameLst>
                                      </p:cBhvr>
                                    </p:animRot>
                                  </p:childTnLst>
                                </p:cTn>
                              </p:par>
                              <p:par>
                                <p:cTn id="10" presetID="21" presetClass="entr" presetSubtype="8" repeatCount="indefinite"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8)">
                                      <p:cBhvr>
                                        <p:cTn id="12" dur="20000"/>
                                        <p:tgtEl>
                                          <p:spTgt spid="3"/>
                                        </p:tgtEl>
                                      </p:cBhvr>
                                    </p:animEffect>
                                  </p:childTnLst>
                                </p:cTn>
                              </p:par>
                              <p:par>
                                <p:cTn id="13" presetID="45" presetClass="entr" presetSubtype="0" repeatCount="indefinite"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0"/>
                                        <p:tgtEl>
                                          <p:spTgt spid="6"/>
                                        </p:tgtEl>
                                      </p:cBhvr>
                                    </p:animEffect>
                                    <p:anim calcmode="lin" valueType="num">
                                      <p:cBhvr>
                                        <p:cTn id="16" dur="3000" fill="hold"/>
                                        <p:tgtEl>
                                          <p:spTgt spid="6"/>
                                        </p:tgtEl>
                                        <p:attrNameLst>
                                          <p:attrName>ppt_w</p:attrName>
                                        </p:attrNameLst>
                                      </p:cBhvr>
                                      <p:tavLst>
                                        <p:tav tm="0" fmla="#ppt_w*sin(2.5*pi*$)">
                                          <p:val>
                                            <p:fltVal val="0"/>
                                          </p:val>
                                        </p:tav>
                                        <p:tav tm="100000">
                                          <p:val>
                                            <p:fltVal val="1"/>
                                          </p:val>
                                        </p:tav>
                                      </p:tavLst>
                                    </p:anim>
                                    <p:anim calcmode="lin" valueType="num">
                                      <p:cBhvr>
                                        <p:cTn id="17" dur="3000" fill="hold"/>
                                        <p:tgtEl>
                                          <p:spTgt spid="6"/>
                                        </p:tgtEl>
                                        <p:attrNameLst>
                                          <p:attrName>ppt_h</p:attrName>
                                        </p:attrNameLst>
                                      </p:cBhvr>
                                      <p:tavLst>
                                        <p:tav tm="0">
                                          <p:val>
                                            <p:strVal val="#ppt_h"/>
                                          </p:val>
                                        </p:tav>
                                        <p:tav tm="100000">
                                          <p:val>
                                            <p:strVal val="#ppt_h"/>
                                          </p:val>
                                        </p:tav>
                                      </p:tavLst>
                                    </p:anim>
                                  </p:childTnLst>
                                </p:cTn>
                              </p:par>
                              <p:par>
                                <p:cTn id="18" presetID="8" presetClass="emph" presetSubtype="0" repeatCount="indefinite" fill="hold" nodeType="withEffect">
                                  <p:stCondLst>
                                    <p:cond delay="0"/>
                                  </p:stCondLst>
                                  <p:childTnLst>
                                    <p:animRot by="21600000">
                                      <p:cBhvr>
                                        <p:cTn id="19"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moke from a fire&#10;&#10;Description automatically generated with medium confidence">
            <a:extLst>
              <a:ext uri="{FF2B5EF4-FFF2-40B4-BE49-F238E27FC236}">
                <a16:creationId xmlns:a16="http://schemas.microsoft.com/office/drawing/2014/main" id="{CD8216FE-FE6D-407F-EA91-8BA22968471F}"/>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769075" y="29073"/>
            <a:ext cx="5897803"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Exploratory Data Analysis</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0F1467FA-27F4-A6FD-E3BC-4E4DEB832204}"/>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9C7F02E2-491E-74D3-4A7D-B2EB9DF43F06}"/>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D7C6D9D7-A00D-F190-78C3-8CE44C291D7E}"/>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3B78809-D7B8-4E4A-9B99-C6C7DAAE0CCF}"/>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83B4535-08F6-41F4-375F-9E6FB609E7F9}"/>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2" name="Picture 11" descr="A graph of number of pollutant names&#10;&#10;Description automatically generated">
            <a:extLst>
              <a:ext uri="{FF2B5EF4-FFF2-40B4-BE49-F238E27FC236}">
                <a16:creationId xmlns:a16="http://schemas.microsoft.com/office/drawing/2014/main" id="{7F092C9B-8402-5A25-8FE8-815721169582}"/>
              </a:ext>
            </a:extLst>
          </p:cNvPr>
          <p:cNvPicPr>
            <a:picLocks noChangeAspect="1"/>
          </p:cNvPicPr>
          <p:nvPr/>
        </p:nvPicPr>
        <p:blipFill>
          <a:blip r:embed="rId7"/>
          <a:stretch>
            <a:fillRect/>
          </a:stretch>
        </p:blipFill>
        <p:spPr>
          <a:xfrm>
            <a:off x="6312065" y="894433"/>
            <a:ext cx="5656097" cy="2762324"/>
          </a:xfrm>
          <a:prstGeom prst="rect">
            <a:avLst/>
          </a:prstGeom>
        </p:spPr>
      </p:pic>
      <p:pic>
        <p:nvPicPr>
          <p:cNvPr id="15" name="Picture 14" descr="A graph of numbers and a number of objects&#10;&#10;Description automatically generated">
            <a:extLst>
              <a:ext uri="{FF2B5EF4-FFF2-40B4-BE49-F238E27FC236}">
                <a16:creationId xmlns:a16="http://schemas.microsoft.com/office/drawing/2014/main" id="{062B7321-721A-EE37-6093-B70812596595}"/>
              </a:ext>
            </a:extLst>
          </p:cNvPr>
          <p:cNvPicPr>
            <a:picLocks noChangeAspect="1"/>
          </p:cNvPicPr>
          <p:nvPr/>
        </p:nvPicPr>
        <p:blipFill>
          <a:blip r:embed="rId8"/>
          <a:stretch>
            <a:fillRect/>
          </a:stretch>
        </p:blipFill>
        <p:spPr>
          <a:xfrm>
            <a:off x="6307930" y="4055270"/>
            <a:ext cx="5660232" cy="2676524"/>
          </a:xfrm>
          <a:prstGeom prst="rect">
            <a:avLst/>
          </a:prstGeom>
        </p:spPr>
      </p:pic>
      <p:pic>
        <p:nvPicPr>
          <p:cNvPr id="17" name="Picture 16">
            <a:extLst>
              <a:ext uri="{FF2B5EF4-FFF2-40B4-BE49-F238E27FC236}">
                <a16:creationId xmlns:a16="http://schemas.microsoft.com/office/drawing/2014/main" id="{B44D9EFF-F242-D697-C1D0-52A01278D8BF}"/>
              </a:ext>
            </a:extLst>
          </p:cNvPr>
          <p:cNvPicPr>
            <a:picLocks noChangeAspect="1"/>
          </p:cNvPicPr>
          <p:nvPr/>
        </p:nvPicPr>
        <p:blipFill rotWithShape="1">
          <a:blip r:embed="rId9"/>
          <a:srcRect t="9155"/>
          <a:stretch/>
        </p:blipFill>
        <p:spPr>
          <a:xfrm>
            <a:off x="223838" y="1147313"/>
            <a:ext cx="5668004" cy="2509443"/>
          </a:xfrm>
          <a:prstGeom prst="rect">
            <a:avLst/>
          </a:prstGeom>
        </p:spPr>
      </p:pic>
      <p:sp>
        <p:nvSpPr>
          <p:cNvPr id="18" name="TextBox 17">
            <a:extLst>
              <a:ext uri="{FF2B5EF4-FFF2-40B4-BE49-F238E27FC236}">
                <a16:creationId xmlns:a16="http://schemas.microsoft.com/office/drawing/2014/main" id="{B00D8718-9402-1302-4681-3064FAA458CC}"/>
              </a:ext>
            </a:extLst>
          </p:cNvPr>
          <p:cNvSpPr txBox="1"/>
          <p:nvPr/>
        </p:nvSpPr>
        <p:spPr>
          <a:xfrm>
            <a:off x="1535751" y="839535"/>
            <a:ext cx="3306637"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Descriptive statistics on the variables </a:t>
            </a:r>
          </a:p>
        </p:txBody>
      </p:sp>
      <p:pic>
        <p:nvPicPr>
          <p:cNvPr id="16" name="Picture 15" descr="A graph of a number of pollutant names&#10;&#10;Description automatically generated">
            <a:extLst>
              <a:ext uri="{FF2B5EF4-FFF2-40B4-BE49-F238E27FC236}">
                <a16:creationId xmlns:a16="http://schemas.microsoft.com/office/drawing/2014/main" id="{55A55CC4-A410-DC59-4633-7B6F70E040AE}"/>
              </a:ext>
            </a:extLst>
          </p:cNvPr>
          <p:cNvPicPr>
            <a:picLocks noChangeAspect="1"/>
          </p:cNvPicPr>
          <p:nvPr/>
        </p:nvPicPr>
        <p:blipFill>
          <a:blip r:embed="rId10"/>
          <a:stretch>
            <a:fillRect/>
          </a:stretch>
        </p:blipFill>
        <p:spPr>
          <a:xfrm>
            <a:off x="200282" y="4057004"/>
            <a:ext cx="5674841" cy="2626070"/>
          </a:xfrm>
          <a:prstGeom prst="rect">
            <a:avLst/>
          </a:prstGeom>
        </p:spPr>
      </p:pic>
    </p:spTree>
    <p:extLst>
      <p:ext uri="{BB962C8B-B14F-4D97-AF65-F5344CB8AC3E}">
        <p14:creationId xmlns:p14="http://schemas.microsoft.com/office/powerpoint/2010/main" val="1010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moke from a fire&#10;&#10;Description automatically generated with medium confidence">
            <a:extLst>
              <a:ext uri="{FF2B5EF4-FFF2-40B4-BE49-F238E27FC236}">
                <a16:creationId xmlns:a16="http://schemas.microsoft.com/office/drawing/2014/main" id="{CAE8B2F3-CCF1-A318-8290-19A4916E074B}"/>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00126" y="29073"/>
            <a:ext cx="599722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Exploratory Data Analysis</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B301284D-1C6D-27B1-9F7A-CE4AE6216063}"/>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2988CBD-3A22-DF40-DEB6-FC1DEBB13D0D}"/>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74F4114-6735-6C0A-D403-450577F27A01}"/>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F3D6FB-E8BF-76D7-A362-86D7B107908C}"/>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75B83CB-BB82-3D93-C4BF-A37F5640C100}"/>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2" name="Picture 11" descr="A graph of different colored lines&#10;&#10;Description automatically generated">
            <a:extLst>
              <a:ext uri="{FF2B5EF4-FFF2-40B4-BE49-F238E27FC236}">
                <a16:creationId xmlns:a16="http://schemas.microsoft.com/office/drawing/2014/main" id="{34468BC5-C156-8E4D-D2E5-B6236367C4D1}"/>
              </a:ext>
            </a:extLst>
          </p:cNvPr>
          <p:cNvPicPr>
            <a:picLocks noChangeAspect="1"/>
          </p:cNvPicPr>
          <p:nvPr/>
        </p:nvPicPr>
        <p:blipFill>
          <a:blip r:embed="rId7"/>
          <a:stretch>
            <a:fillRect/>
          </a:stretch>
        </p:blipFill>
        <p:spPr>
          <a:xfrm>
            <a:off x="6300338" y="932410"/>
            <a:ext cx="5656189" cy="2710675"/>
          </a:xfrm>
          <a:prstGeom prst="rect">
            <a:avLst/>
          </a:prstGeom>
        </p:spPr>
      </p:pic>
      <p:pic>
        <p:nvPicPr>
          <p:cNvPr id="13" name="Picture 12" descr="A graph with numbers and lines&#10;&#10;Description automatically generated">
            <a:extLst>
              <a:ext uri="{FF2B5EF4-FFF2-40B4-BE49-F238E27FC236}">
                <a16:creationId xmlns:a16="http://schemas.microsoft.com/office/drawing/2014/main" id="{66552066-1508-0934-D2B7-64E2577200AE}"/>
              </a:ext>
            </a:extLst>
          </p:cNvPr>
          <p:cNvPicPr>
            <a:picLocks noChangeAspect="1"/>
          </p:cNvPicPr>
          <p:nvPr/>
        </p:nvPicPr>
        <p:blipFill>
          <a:blip r:embed="rId8"/>
          <a:stretch>
            <a:fillRect/>
          </a:stretch>
        </p:blipFill>
        <p:spPr>
          <a:xfrm>
            <a:off x="235473" y="932410"/>
            <a:ext cx="5664995" cy="2710675"/>
          </a:xfrm>
          <a:prstGeom prst="rect">
            <a:avLst/>
          </a:prstGeom>
        </p:spPr>
      </p:pic>
      <p:pic>
        <p:nvPicPr>
          <p:cNvPr id="15" name="Picture 14" descr="A graph of different colored rectangular shapes&#10;&#10;Description automatically generated">
            <a:extLst>
              <a:ext uri="{FF2B5EF4-FFF2-40B4-BE49-F238E27FC236}">
                <a16:creationId xmlns:a16="http://schemas.microsoft.com/office/drawing/2014/main" id="{8CCBFDC7-93F6-2CFE-DD81-2401C2A7A15F}"/>
              </a:ext>
            </a:extLst>
          </p:cNvPr>
          <p:cNvPicPr>
            <a:picLocks noChangeAspect="1"/>
          </p:cNvPicPr>
          <p:nvPr/>
        </p:nvPicPr>
        <p:blipFill>
          <a:blip r:embed="rId9"/>
          <a:stretch>
            <a:fillRect/>
          </a:stretch>
        </p:blipFill>
        <p:spPr>
          <a:xfrm>
            <a:off x="6300338" y="4036217"/>
            <a:ext cx="5656189" cy="2667002"/>
          </a:xfrm>
          <a:prstGeom prst="rect">
            <a:avLst/>
          </a:prstGeom>
        </p:spPr>
      </p:pic>
      <p:pic>
        <p:nvPicPr>
          <p:cNvPr id="17" name="Picture 16" descr="A screenshot of a graph&#10;&#10;Description automatically generated">
            <a:extLst>
              <a:ext uri="{FF2B5EF4-FFF2-40B4-BE49-F238E27FC236}">
                <a16:creationId xmlns:a16="http://schemas.microsoft.com/office/drawing/2014/main" id="{B18E53A8-2E9D-9E74-D75A-CB933D653A0D}"/>
              </a:ext>
            </a:extLst>
          </p:cNvPr>
          <p:cNvPicPr>
            <a:picLocks noChangeAspect="1"/>
          </p:cNvPicPr>
          <p:nvPr/>
        </p:nvPicPr>
        <p:blipFill>
          <a:blip r:embed="rId10"/>
          <a:stretch>
            <a:fillRect/>
          </a:stretch>
        </p:blipFill>
        <p:spPr>
          <a:xfrm>
            <a:off x="238252" y="4043748"/>
            <a:ext cx="5660683" cy="2662881"/>
          </a:xfrm>
          <a:prstGeom prst="rect">
            <a:avLst/>
          </a:prstGeom>
        </p:spPr>
      </p:pic>
    </p:spTree>
    <p:extLst>
      <p:ext uri="{BB962C8B-B14F-4D97-AF65-F5344CB8AC3E}">
        <p14:creationId xmlns:p14="http://schemas.microsoft.com/office/powerpoint/2010/main" val="312311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10E571C8-1F50-C1EF-886E-DCF5FCD79888}"/>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941605" y="18776"/>
            <a:ext cx="6509399"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Exploratory Data Analysis</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B301284D-1C6D-27B1-9F7A-CE4AE6216063}"/>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2988CBD-3A22-DF40-DEB6-FC1DEBB13D0D}"/>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74F4114-6735-6C0A-D403-450577F27A01}"/>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6F3D6FB-E8BF-76D7-A362-86D7B107908C}"/>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75B83CB-BB82-3D93-C4BF-A37F5640C100}"/>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81F8823-224E-05EC-4694-85F8E3AD4ECA}"/>
              </a:ext>
            </a:extLst>
          </p:cNvPr>
          <p:cNvPicPr>
            <a:picLocks noChangeAspect="1"/>
          </p:cNvPicPr>
          <p:nvPr/>
        </p:nvPicPr>
        <p:blipFill>
          <a:blip r:embed="rId7"/>
          <a:stretch>
            <a:fillRect/>
          </a:stretch>
        </p:blipFill>
        <p:spPr>
          <a:xfrm>
            <a:off x="114803" y="1042093"/>
            <a:ext cx="11959512" cy="5844980"/>
          </a:xfrm>
          <a:prstGeom prst="rect">
            <a:avLst/>
          </a:prstGeom>
        </p:spPr>
      </p:pic>
      <p:sp>
        <p:nvSpPr>
          <p:cNvPr id="18" name="TextBox 15">
            <a:extLst>
              <a:ext uri="{FF2B5EF4-FFF2-40B4-BE49-F238E27FC236}">
                <a16:creationId xmlns:a16="http://schemas.microsoft.com/office/drawing/2014/main" id="{ED6E21E6-5BD5-1538-FC63-BD0972E6E6F1}"/>
              </a:ext>
            </a:extLst>
          </p:cNvPr>
          <p:cNvSpPr txBox="1"/>
          <p:nvPr/>
        </p:nvSpPr>
        <p:spPr>
          <a:xfrm>
            <a:off x="3636645" y="749963"/>
            <a:ext cx="4751926"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Abadi Extra Light"/>
                <a:ea typeface="ADLaM Display"/>
                <a:cs typeface="ADLaM Display"/>
              </a:rPr>
              <a:t>Map showing the distribution of points where data was collected</a:t>
            </a:r>
            <a:endParaRPr lang="en-US" dirty="0"/>
          </a:p>
        </p:txBody>
      </p:sp>
    </p:spTree>
    <p:extLst>
      <p:ext uri="{BB962C8B-B14F-4D97-AF65-F5344CB8AC3E}">
        <p14:creationId xmlns:p14="http://schemas.microsoft.com/office/powerpoint/2010/main" val="228173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8A6023F6-E1B1-0792-2553-54A181415204}"/>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410730" y="226537"/>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105510" y="29073"/>
            <a:ext cx="5398728"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1" name="Group 10">
            <a:extLst>
              <a:ext uri="{FF2B5EF4-FFF2-40B4-BE49-F238E27FC236}">
                <a16:creationId xmlns:a16="http://schemas.microsoft.com/office/drawing/2014/main" id="{4C73E2D8-755A-BBC6-FD49-87DE4BA61807}"/>
              </a:ext>
            </a:extLst>
          </p:cNvPr>
          <p:cNvGrpSpPr/>
          <p:nvPr/>
        </p:nvGrpSpPr>
        <p:grpSpPr>
          <a:xfrm>
            <a:off x="1522051" y="1222570"/>
            <a:ext cx="9218020" cy="5220638"/>
            <a:chOff x="1463033" y="1221143"/>
            <a:chExt cx="9218020" cy="5220638"/>
          </a:xfrm>
        </p:grpSpPr>
        <p:pic>
          <p:nvPicPr>
            <p:cNvPr id="8" name="Picture 7" descr="A colorful hexagons in a circle&#10;&#10;Description automatically generated">
              <a:extLst>
                <a:ext uri="{FF2B5EF4-FFF2-40B4-BE49-F238E27FC236}">
                  <a16:creationId xmlns:a16="http://schemas.microsoft.com/office/drawing/2014/main" id="{791973D5-8E62-FC62-248F-924DD2ADC69E}"/>
                </a:ext>
              </a:extLst>
            </p:cNvPr>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2753" t="18897" r="33188" b="16136"/>
            <a:stretch/>
          </p:blipFill>
          <p:spPr>
            <a:xfrm>
              <a:off x="4328152" y="2223653"/>
              <a:ext cx="3459480" cy="3519417"/>
            </a:xfrm>
            <a:prstGeom prst="rect">
              <a:avLst/>
            </a:prstGeom>
          </p:spPr>
        </p:pic>
        <p:grpSp>
          <p:nvGrpSpPr>
            <p:cNvPr id="37" name="Group 36">
              <a:extLst>
                <a:ext uri="{FF2B5EF4-FFF2-40B4-BE49-F238E27FC236}">
                  <a16:creationId xmlns:a16="http://schemas.microsoft.com/office/drawing/2014/main" id="{A00F0522-46EF-D7E1-AD1B-195159A9622F}"/>
                </a:ext>
              </a:extLst>
            </p:cNvPr>
            <p:cNvGrpSpPr/>
            <p:nvPr/>
          </p:nvGrpSpPr>
          <p:grpSpPr>
            <a:xfrm>
              <a:off x="1463033" y="2874504"/>
              <a:ext cx="2908663" cy="196740"/>
              <a:chOff x="1602377" y="2874504"/>
              <a:chExt cx="2908663" cy="196740"/>
            </a:xfrm>
          </p:grpSpPr>
          <p:cxnSp>
            <p:nvCxnSpPr>
              <p:cNvPr id="10" name="Straight Connector 9">
                <a:extLst>
                  <a:ext uri="{FF2B5EF4-FFF2-40B4-BE49-F238E27FC236}">
                    <a16:creationId xmlns:a16="http://schemas.microsoft.com/office/drawing/2014/main" id="{502E58BC-942A-F434-99A3-034C96B9A288}"/>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5CE2762-2732-A3C4-97A0-931812DE021A}"/>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D92656AD-B8F1-A0C1-40D9-D89D1CF5ED7C}"/>
                </a:ext>
              </a:extLst>
            </p:cNvPr>
            <p:cNvCxnSpPr>
              <a:cxnSpLocks/>
            </p:cNvCxnSpPr>
            <p:nvPr/>
          </p:nvCxnSpPr>
          <p:spPr>
            <a:xfrm flipH="1" flipV="1">
              <a:off x="4415241" y="1324129"/>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22510E1-65A5-54AC-7E3C-D217457D937D}"/>
                </a:ext>
              </a:extLst>
            </p:cNvPr>
            <p:cNvGrpSpPr/>
            <p:nvPr/>
          </p:nvGrpSpPr>
          <p:grpSpPr>
            <a:xfrm>
              <a:off x="1463033" y="4894893"/>
              <a:ext cx="2908663" cy="196740"/>
              <a:chOff x="1602377" y="2874504"/>
              <a:chExt cx="2908663" cy="196740"/>
            </a:xfrm>
          </p:grpSpPr>
          <p:cxnSp>
            <p:nvCxnSpPr>
              <p:cNvPr id="15" name="Straight Connector 14">
                <a:extLst>
                  <a:ext uri="{FF2B5EF4-FFF2-40B4-BE49-F238E27FC236}">
                    <a16:creationId xmlns:a16="http://schemas.microsoft.com/office/drawing/2014/main" id="{378EA019-FFBD-0F34-04E7-A826DD47320B}"/>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3CCA908-BB47-6D9E-1B93-F99937F6D646}"/>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1477D5F-A39B-5650-4415-5629BE9A1F4E}"/>
                </a:ext>
              </a:extLst>
            </p:cNvPr>
            <p:cNvGrpSpPr/>
            <p:nvPr/>
          </p:nvGrpSpPr>
          <p:grpSpPr>
            <a:xfrm rot="10800000">
              <a:off x="7772390" y="2879961"/>
              <a:ext cx="2908663" cy="196740"/>
              <a:chOff x="1602377" y="2891922"/>
              <a:chExt cx="2908663" cy="196740"/>
            </a:xfrm>
          </p:grpSpPr>
          <p:cxnSp>
            <p:nvCxnSpPr>
              <p:cNvPr id="18" name="Straight Connector 17">
                <a:extLst>
                  <a:ext uri="{FF2B5EF4-FFF2-40B4-BE49-F238E27FC236}">
                    <a16:creationId xmlns:a16="http://schemas.microsoft.com/office/drawing/2014/main" id="{A05F072E-C0F6-5E72-5BB4-368C8CD5009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FC74912-7FC5-497A-0C2E-2D6751B88284}"/>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03CE428-BE57-B59D-ED95-29813CB7EC53}"/>
                </a:ext>
              </a:extLst>
            </p:cNvPr>
            <p:cNvGrpSpPr/>
            <p:nvPr/>
          </p:nvGrpSpPr>
          <p:grpSpPr>
            <a:xfrm rot="10800000">
              <a:off x="7772390" y="4894893"/>
              <a:ext cx="2908663" cy="196740"/>
              <a:chOff x="1602377" y="2891922"/>
              <a:chExt cx="2908663" cy="196740"/>
            </a:xfrm>
          </p:grpSpPr>
          <p:cxnSp>
            <p:nvCxnSpPr>
              <p:cNvPr id="21" name="Straight Connector 20">
                <a:extLst>
                  <a:ext uri="{FF2B5EF4-FFF2-40B4-BE49-F238E27FC236}">
                    <a16:creationId xmlns:a16="http://schemas.microsoft.com/office/drawing/2014/main" id="{1DE6FDB8-7AAC-9B52-9CA0-E297C2915EC9}"/>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52458D8-94FC-E88E-5E00-EEEB8BBA7B9E}"/>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910D9F-E889-81B2-030D-A1204BD50AC2}"/>
                </a:ext>
              </a:extLst>
            </p:cNvPr>
            <p:cNvGrpSpPr/>
            <p:nvPr/>
          </p:nvGrpSpPr>
          <p:grpSpPr>
            <a:xfrm rot="10800000">
              <a:off x="7737554" y="6210204"/>
              <a:ext cx="2943499" cy="196740"/>
              <a:chOff x="1602377" y="2891922"/>
              <a:chExt cx="2943499" cy="196740"/>
            </a:xfrm>
          </p:grpSpPr>
          <p:cxnSp>
            <p:nvCxnSpPr>
              <p:cNvPr id="24" name="Straight Connector 23">
                <a:extLst>
                  <a:ext uri="{FF2B5EF4-FFF2-40B4-BE49-F238E27FC236}">
                    <a16:creationId xmlns:a16="http://schemas.microsoft.com/office/drawing/2014/main" id="{CB061F81-2573-9289-4FFA-F59EDD7B5942}"/>
                  </a:ext>
                </a:extLst>
              </p:cNvPr>
              <p:cNvCxnSpPr>
                <a:cxnSpLocks/>
              </p:cNvCxnSpPr>
              <p:nvPr/>
            </p:nvCxnSpPr>
            <p:spPr>
              <a:xfrm rot="10800000" flipV="1">
                <a:off x="1767840" y="2975296"/>
                <a:ext cx="2778036" cy="1174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3F2E56F-FF9A-3BD9-8A60-B42879D59A71}"/>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B27CDB4-DB21-33A3-FE97-96993F246F67}"/>
                </a:ext>
              </a:extLst>
            </p:cNvPr>
            <p:cNvGrpSpPr/>
            <p:nvPr/>
          </p:nvGrpSpPr>
          <p:grpSpPr>
            <a:xfrm rot="10800000">
              <a:off x="7772390" y="1234468"/>
              <a:ext cx="2908663" cy="196740"/>
              <a:chOff x="1602377" y="2891922"/>
              <a:chExt cx="2908663" cy="196740"/>
            </a:xfrm>
          </p:grpSpPr>
          <p:cxnSp>
            <p:nvCxnSpPr>
              <p:cNvPr id="28" name="Straight Connector 27">
                <a:extLst>
                  <a:ext uri="{FF2B5EF4-FFF2-40B4-BE49-F238E27FC236}">
                    <a16:creationId xmlns:a16="http://schemas.microsoft.com/office/drawing/2014/main" id="{4AC4609F-CF3A-4A6B-ABBF-B2376733198F}"/>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8693E03-106A-6446-1C4B-C8C0DAF54233}"/>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DF4D9D8B-BA0A-A853-BF22-D70EBC19081F}"/>
                </a:ext>
              </a:extLst>
            </p:cNvPr>
            <p:cNvGrpSpPr/>
            <p:nvPr/>
          </p:nvGrpSpPr>
          <p:grpSpPr>
            <a:xfrm>
              <a:off x="1463033" y="1221143"/>
              <a:ext cx="2978332" cy="196740"/>
              <a:chOff x="1602377" y="2874504"/>
              <a:chExt cx="2978332" cy="196740"/>
            </a:xfrm>
          </p:grpSpPr>
          <p:cxnSp>
            <p:nvCxnSpPr>
              <p:cNvPr id="31" name="Straight Connector 30">
                <a:extLst>
                  <a:ext uri="{FF2B5EF4-FFF2-40B4-BE49-F238E27FC236}">
                    <a16:creationId xmlns:a16="http://schemas.microsoft.com/office/drawing/2014/main" id="{9281C004-FD9C-AA54-DBE4-1B85A9774241}"/>
                  </a:ext>
                </a:extLst>
              </p:cNvPr>
              <p:cNvCxnSpPr>
                <a:cxnSpLocks/>
              </p:cNvCxnSpPr>
              <p:nvPr/>
            </p:nvCxnSpPr>
            <p:spPr>
              <a:xfrm flipH="1">
                <a:off x="1767840" y="2986199"/>
                <a:ext cx="2812869" cy="841"/>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E485F55-F83F-6180-4CC5-DB110AD66AA5}"/>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B880E19-2A31-46BB-C917-8E232A5CB0BB}"/>
                </a:ext>
              </a:extLst>
            </p:cNvPr>
            <p:cNvGrpSpPr/>
            <p:nvPr/>
          </p:nvGrpSpPr>
          <p:grpSpPr>
            <a:xfrm>
              <a:off x="1463033" y="6245041"/>
              <a:ext cx="2908663" cy="196740"/>
              <a:chOff x="1602377" y="2874504"/>
              <a:chExt cx="2908663" cy="196740"/>
            </a:xfrm>
          </p:grpSpPr>
          <p:cxnSp>
            <p:nvCxnSpPr>
              <p:cNvPr id="34" name="Straight Connector 33">
                <a:extLst>
                  <a:ext uri="{FF2B5EF4-FFF2-40B4-BE49-F238E27FC236}">
                    <a16:creationId xmlns:a16="http://schemas.microsoft.com/office/drawing/2014/main" id="{FE769B5E-5D2A-7E17-26E1-9110E35D7BD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9EFDC2A-B6EA-C57B-0933-132F25607813}"/>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08BB0D75-6D86-4607-D6B4-4D8F0B9CB33F}"/>
                </a:ext>
              </a:extLst>
            </p:cNvPr>
            <p:cNvCxnSpPr>
              <a:cxnSpLocks/>
            </p:cNvCxnSpPr>
            <p:nvPr/>
          </p:nvCxnSpPr>
          <p:spPr>
            <a:xfrm flipH="1" flipV="1">
              <a:off x="6648982" y="5551213"/>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3D71CC-C0FF-4CE0-6440-ADD1BD853970}"/>
                </a:ext>
              </a:extLst>
            </p:cNvPr>
            <p:cNvCxnSpPr>
              <a:cxnSpLocks/>
            </p:cNvCxnSpPr>
            <p:nvPr/>
          </p:nvCxnSpPr>
          <p:spPr>
            <a:xfrm flipH="1">
              <a:off x="4328151" y="5755105"/>
              <a:ext cx="892635" cy="614507"/>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4D0D3F-A1DC-2099-3860-7EE3ACE469EC}"/>
                </a:ext>
              </a:extLst>
            </p:cNvPr>
            <p:cNvCxnSpPr>
              <a:cxnSpLocks/>
            </p:cNvCxnSpPr>
            <p:nvPr/>
          </p:nvCxnSpPr>
          <p:spPr>
            <a:xfrm flipH="1">
              <a:off x="6737901" y="1327072"/>
              <a:ext cx="1049730" cy="72265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FFA820DC-1CD2-C5E9-25FF-730C5EA0F733}"/>
                </a:ext>
              </a:extLst>
            </p:cNvPr>
            <p:cNvSpPr/>
            <p:nvPr/>
          </p:nvSpPr>
          <p:spPr>
            <a:xfrm>
              <a:off x="3862250" y="1832730"/>
              <a:ext cx="4419596" cy="4215600"/>
            </a:xfrm>
            <a:custGeom>
              <a:avLst/>
              <a:gdLst>
                <a:gd name="connsiteX0" fmla="*/ 2209793 w 4419596"/>
                <a:gd name="connsiteY0" fmla="*/ 840662 h 4215600"/>
                <a:gd name="connsiteX1" fmla="*/ 892627 w 4419596"/>
                <a:gd name="connsiteY1" fmla="*/ 2107616 h 4215600"/>
                <a:gd name="connsiteX2" fmla="*/ 2209793 w 4419596"/>
                <a:gd name="connsiteY2" fmla="*/ 3374570 h 4215600"/>
                <a:gd name="connsiteX3" fmla="*/ 3526959 w 4419596"/>
                <a:gd name="connsiteY3" fmla="*/ 2107616 h 4215600"/>
                <a:gd name="connsiteX4" fmla="*/ 2209793 w 4419596"/>
                <a:gd name="connsiteY4" fmla="*/ 840662 h 4215600"/>
                <a:gd name="connsiteX5" fmla="*/ 2209798 w 4419596"/>
                <a:gd name="connsiteY5" fmla="*/ 0 h 4215600"/>
                <a:gd name="connsiteX6" fmla="*/ 4419596 w 4419596"/>
                <a:gd name="connsiteY6" fmla="*/ 2107800 h 4215600"/>
                <a:gd name="connsiteX7" fmla="*/ 2209798 w 4419596"/>
                <a:gd name="connsiteY7" fmla="*/ 4215600 h 4215600"/>
                <a:gd name="connsiteX8" fmla="*/ 0 w 4419596"/>
                <a:gd name="connsiteY8" fmla="*/ 2107800 h 4215600"/>
                <a:gd name="connsiteX9" fmla="*/ 2209798 w 4419596"/>
                <a:gd name="connsiteY9" fmla="*/ 0 h 42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596" h="4215600">
                  <a:moveTo>
                    <a:pt x="2209793" y="840662"/>
                  </a:moveTo>
                  <a:cubicBezTo>
                    <a:pt x="1482342" y="840662"/>
                    <a:pt x="892627" y="1407897"/>
                    <a:pt x="892627" y="2107616"/>
                  </a:cubicBezTo>
                  <a:cubicBezTo>
                    <a:pt x="892627" y="2807335"/>
                    <a:pt x="1482342" y="3374570"/>
                    <a:pt x="2209793" y="3374570"/>
                  </a:cubicBezTo>
                  <a:cubicBezTo>
                    <a:pt x="2937244" y="3374570"/>
                    <a:pt x="3526959" y="2807335"/>
                    <a:pt x="3526959" y="2107616"/>
                  </a:cubicBezTo>
                  <a:cubicBezTo>
                    <a:pt x="3526959" y="1407897"/>
                    <a:pt x="2937244" y="840662"/>
                    <a:pt x="2209793" y="840662"/>
                  </a:cubicBezTo>
                  <a:close/>
                  <a:moveTo>
                    <a:pt x="2209798" y="0"/>
                  </a:moveTo>
                  <a:cubicBezTo>
                    <a:pt x="3430236" y="0"/>
                    <a:pt x="4419596" y="943694"/>
                    <a:pt x="4419596" y="2107800"/>
                  </a:cubicBezTo>
                  <a:cubicBezTo>
                    <a:pt x="4419596" y="3271906"/>
                    <a:pt x="3430236" y="4215600"/>
                    <a:pt x="2209798" y="4215600"/>
                  </a:cubicBezTo>
                  <a:cubicBezTo>
                    <a:pt x="989360" y="4215600"/>
                    <a:pt x="0" y="3271906"/>
                    <a:pt x="0" y="2107800"/>
                  </a:cubicBezTo>
                  <a:cubicBezTo>
                    <a:pt x="0" y="943694"/>
                    <a:pt x="989360" y="0"/>
                    <a:pt x="2209798" y="0"/>
                  </a:cubicBezTo>
                  <a:close/>
                </a:path>
              </a:pathLst>
            </a:custGeom>
            <a:solidFill>
              <a:schemeClr val="accent5">
                <a:lumMod val="60000"/>
                <a:lumOff val="4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Graphic 5">
            <a:extLst>
              <a:ext uri="{FF2B5EF4-FFF2-40B4-BE49-F238E27FC236}">
                <a16:creationId xmlns:a16="http://schemas.microsoft.com/office/drawing/2014/main" id="{918313CD-096D-A02F-E4B8-43706D2D69D5}"/>
              </a:ext>
            </a:extLst>
          </p:cNvPr>
          <p:cNvSpPr>
            <a:spLocks noChangeAspect="1"/>
          </p:cNvSpPr>
          <p:nvPr/>
        </p:nvSpPr>
        <p:spPr>
          <a:xfrm>
            <a:off x="652561" y="198641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64" name="Rectangle: Rounded Corners 63">
            <a:extLst>
              <a:ext uri="{FF2B5EF4-FFF2-40B4-BE49-F238E27FC236}">
                <a16:creationId xmlns:a16="http://schemas.microsoft.com/office/drawing/2014/main" id="{6D090043-F055-0827-172E-99BE513871C2}"/>
              </a:ext>
            </a:extLst>
          </p:cNvPr>
          <p:cNvSpPr/>
          <p:nvPr/>
        </p:nvSpPr>
        <p:spPr>
          <a:xfrm>
            <a:off x="768054" y="1688205"/>
            <a:ext cx="3485730" cy="81125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Graphic 5">
            <a:extLst>
              <a:ext uri="{FF2B5EF4-FFF2-40B4-BE49-F238E27FC236}">
                <a16:creationId xmlns:a16="http://schemas.microsoft.com/office/drawing/2014/main" id="{443EFF7B-4220-7422-98DE-A4963F44DA38}"/>
              </a:ext>
            </a:extLst>
          </p:cNvPr>
          <p:cNvSpPr>
            <a:spLocks noChangeAspect="1"/>
          </p:cNvSpPr>
          <p:nvPr/>
        </p:nvSpPr>
        <p:spPr>
          <a:xfrm>
            <a:off x="164871" y="3867298"/>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68" name="Rectangle: Rounded Corners 67">
            <a:extLst>
              <a:ext uri="{FF2B5EF4-FFF2-40B4-BE49-F238E27FC236}">
                <a16:creationId xmlns:a16="http://schemas.microsoft.com/office/drawing/2014/main" id="{86C990CE-5CC2-F81B-6DB9-DA228F747D7A}"/>
              </a:ext>
            </a:extLst>
          </p:cNvPr>
          <p:cNvSpPr/>
          <p:nvPr/>
        </p:nvSpPr>
        <p:spPr>
          <a:xfrm>
            <a:off x="280364" y="3704752"/>
            <a:ext cx="3485730" cy="564473"/>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Graphic 5">
            <a:extLst>
              <a:ext uri="{FF2B5EF4-FFF2-40B4-BE49-F238E27FC236}">
                <a16:creationId xmlns:a16="http://schemas.microsoft.com/office/drawing/2014/main" id="{8410B001-D27E-AD23-47B7-2D51CEE3EDDB}"/>
              </a:ext>
            </a:extLst>
          </p:cNvPr>
          <p:cNvSpPr>
            <a:spLocks noChangeAspect="1"/>
          </p:cNvSpPr>
          <p:nvPr/>
        </p:nvSpPr>
        <p:spPr>
          <a:xfrm>
            <a:off x="652561" y="5572985"/>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2" name="Rectangle: Rounded Corners 71">
            <a:extLst>
              <a:ext uri="{FF2B5EF4-FFF2-40B4-BE49-F238E27FC236}">
                <a16:creationId xmlns:a16="http://schemas.microsoft.com/office/drawing/2014/main" id="{6B61C99C-ADBC-66D9-1FC6-D8FA35B88E7F}"/>
              </a:ext>
            </a:extLst>
          </p:cNvPr>
          <p:cNvSpPr/>
          <p:nvPr/>
        </p:nvSpPr>
        <p:spPr>
          <a:xfrm>
            <a:off x="768054" y="5316677"/>
            <a:ext cx="3485730" cy="731651"/>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0D6F2C5-DEF5-95D3-E861-65DB7ACE9B88}"/>
              </a:ext>
            </a:extLst>
          </p:cNvPr>
          <p:cNvSpPr txBox="1"/>
          <p:nvPr/>
        </p:nvSpPr>
        <p:spPr>
          <a:xfrm>
            <a:off x="906022" y="1838412"/>
            <a:ext cx="3306637"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Splitting dataset into training and testing sets to evaluate performance</a:t>
            </a:r>
          </a:p>
        </p:txBody>
      </p:sp>
      <p:sp>
        <p:nvSpPr>
          <p:cNvPr id="74" name="TextBox 73">
            <a:extLst>
              <a:ext uri="{FF2B5EF4-FFF2-40B4-BE49-F238E27FC236}">
                <a16:creationId xmlns:a16="http://schemas.microsoft.com/office/drawing/2014/main" id="{063B509C-B981-E510-D661-B78277512EF6}"/>
              </a:ext>
            </a:extLst>
          </p:cNvPr>
          <p:cNvSpPr txBox="1"/>
          <p:nvPr/>
        </p:nvSpPr>
        <p:spPr>
          <a:xfrm>
            <a:off x="408014" y="3832889"/>
            <a:ext cx="3375328"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Model selection based on the problem type </a:t>
            </a:r>
          </a:p>
        </p:txBody>
      </p:sp>
      <p:sp>
        <p:nvSpPr>
          <p:cNvPr id="75" name="TextBox 74">
            <a:extLst>
              <a:ext uri="{FF2B5EF4-FFF2-40B4-BE49-F238E27FC236}">
                <a16:creationId xmlns:a16="http://schemas.microsoft.com/office/drawing/2014/main" id="{182C122E-2CFD-8ADB-9460-F505A2C4548E}"/>
              </a:ext>
            </a:extLst>
          </p:cNvPr>
          <p:cNvSpPr txBox="1"/>
          <p:nvPr/>
        </p:nvSpPr>
        <p:spPr>
          <a:xfrm>
            <a:off x="878457" y="5513088"/>
            <a:ext cx="3342182"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Model training on the training dataset</a:t>
            </a:r>
          </a:p>
        </p:txBody>
      </p:sp>
      <p:sp>
        <p:nvSpPr>
          <p:cNvPr id="78" name="Graphic 5">
            <a:extLst>
              <a:ext uri="{FF2B5EF4-FFF2-40B4-BE49-F238E27FC236}">
                <a16:creationId xmlns:a16="http://schemas.microsoft.com/office/drawing/2014/main" id="{72204E51-F556-8D2E-808B-7AA029EA3CE6}"/>
              </a:ext>
            </a:extLst>
          </p:cNvPr>
          <p:cNvSpPr>
            <a:spLocks noChangeAspect="1"/>
          </p:cNvSpPr>
          <p:nvPr/>
        </p:nvSpPr>
        <p:spPr>
          <a:xfrm rot="10800000">
            <a:off x="11276915" y="201350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9" name="Rectangle: Rounded Corners 78">
            <a:extLst>
              <a:ext uri="{FF2B5EF4-FFF2-40B4-BE49-F238E27FC236}">
                <a16:creationId xmlns:a16="http://schemas.microsoft.com/office/drawing/2014/main" id="{0EAB28CB-0B35-96F3-1214-59FCB3216CEF}"/>
              </a:ext>
            </a:extLst>
          </p:cNvPr>
          <p:cNvSpPr/>
          <p:nvPr/>
        </p:nvSpPr>
        <p:spPr>
          <a:xfrm rot="10800000">
            <a:off x="7901587" y="1841749"/>
            <a:ext cx="3485730" cy="64199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5BD32BA-27D1-B3FD-1D92-E3FCB96C3522}"/>
              </a:ext>
            </a:extLst>
          </p:cNvPr>
          <p:cNvSpPr txBox="1"/>
          <p:nvPr/>
        </p:nvSpPr>
        <p:spPr>
          <a:xfrm>
            <a:off x="8015913" y="1905686"/>
            <a:ext cx="3360129"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Identification of target variable and the most relevant features.</a:t>
            </a:r>
          </a:p>
        </p:txBody>
      </p:sp>
      <p:sp>
        <p:nvSpPr>
          <p:cNvPr id="82" name="Graphic 5">
            <a:extLst>
              <a:ext uri="{FF2B5EF4-FFF2-40B4-BE49-F238E27FC236}">
                <a16:creationId xmlns:a16="http://schemas.microsoft.com/office/drawing/2014/main" id="{381D6759-0A41-06DF-09DA-A1F780824733}"/>
              </a:ext>
            </a:extLst>
          </p:cNvPr>
          <p:cNvSpPr>
            <a:spLocks noChangeAspect="1"/>
          </p:cNvSpPr>
          <p:nvPr/>
        </p:nvSpPr>
        <p:spPr>
          <a:xfrm rot="10800000">
            <a:off x="11790734" y="372312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3" name="Rectangle: Rounded Corners 82">
            <a:extLst>
              <a:ext uri="{FF2B5EF4-FFF2-40B4-BE49-F238E27FC236}">
                <a16:creationId xmlns:a16="http://schemas.microsoft.com/office/drawing/2014/main" id="{CBFFD032-982A-1C10-71C8-A636F2844C14}"/>
              </a:ext>
            </a:extLst>
          </p:cNvPr>
          <p:cNvSpPr/>
          <p:nvPr/>
        </p:nvSpPr>
        <p:spPr>
          <a:xfrm rot="10800000">
            <a:off x="8415406" y="3545193"/>
            <a:ext cx="3485730" cy="70476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Graphic 5">
            <a:extLst>
              <a:ext uri="{FF2B5EF4-FFF2-40B4-BE49-F238E27FC236}">
                <a16:creationId xmlns:a16="http://schemas.microsoft.com/office/drawing/2014/main" id="{E5878AF7-400A-D21D-B61B-962F4CD346D6}"/>
              </a:ext>
            </a:extLst>
          </p:cNvPr>
          <p:cNvSpPr>
            <a:spLocks noChangeAspect="1"/>
          </p:cNvSpPr>
          <p:nvPr/>
        </p:nvSpPr>
        <p:spPr>
          <a:xfrm rot="10800000">
            <a:off x="11320460" y="553343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6" name="Rectangle: Rounded Corners 85">
            <a:extLst>
              <a:ext uri="{FF2B5EF4-FFF2-40B4-BE49-F238E27FC236}">
                <a16:creationId xmlns:a16="http://schemas.microsoft.com/office/drawing/2014/main" id="{A0976E9C-3726-D0FD-D578-EC2B3280C269}"/>
              </a:ext>
            </a:extLst>
          </p:cNvPr>
          <p:cNvSpPr/>
          <p:nvPr/>
        </p:nvSpPr>
        <p:spPr>
          <a:xfrm rot="10800000">
            <a:off x="7953112" y="5312116"/>
            <a:ext cx="3485730" cy="808105"/>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95AF576-B662-CC7E-798C-27567F6BF55D}"/>
              </a:ext>
            </a:extLst>
          </p:cNvPr>
          <p:cNvSpPr txBox="1"/>
          <p:nvPr/>
        </p:nvSpPr>
        <p:spPr>
          <a:xfrm>
            <a:off x="8488821" y="3625823"/>
            <a:ext cx="3168353"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Hyperparameter tuning to improve model performance.</a:t>
            </a:r>
          </a:p>
        </p:txBody>
      </p:sp>
      <p:sp>
        <p:nvSpPr>
          <p:cNvPr id="80" name="TextBox 79">
            <a:extLst>
              <a:ext uri="{FF2B5EF4-FFF2-40B4-BE49-F238E27FC236}">
                <a16:creationId xmlns:a16="http://schemas.microsoft.com/office/drawing/2014/main" id="{46AE84A1-58A4-932B-585E-348B3A06FC8C}"/>
              </a:ext>
            </a:extLst>
          </p:cNvPr>
          <p:cNvSpPr txBox="1"/>
          <p:nvPr/>
        </p:nvSpPr>
        <p:spPr>
          <a:xfrm>
            <a:off x="8044146" y="5463795"/>
            <a:ext cx="3276314"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Evaluation of trained models on the testing dataset</a:t>
            </a:r>
          </a:p>
        </p:txBody>
      </p:sp>
      <p:sp>
        <p:nvSpPr>
          <p:cNvPr id="88" name="TextBox 87">
            <a:extLst>
              <a:ext uri="{FF2B5EF4-FFF2-40B4-BE49-F238E27FC236}">
                <a16:creationId xmlns:a16="http://schemas.microsoft.com/office/drawing/2014/main" id="{399FCA69-B05D-8181-7051-3B9353AC322F}"/>
              </a:ext>
            </a:extLst>
          </p:cNvPr>
          <p:cNvSpPr txBox="1"/>
          <p:nvPr/>
        </p:nvSpPr>
        <p:spPr>
          <a:xfrm>
            <a:off x="5166918" y="3533490"/>
            <a:ext cx="1791663" cy="707886"/>
          </a:xfrm>
          <a:prstGeom prst="rect">
            <a:avLst/>
          </a:prstGeom>
          <a:noFill/>
        </p:spPr>
        <p:txBody>
          <a:bodyPr wrap="square" rtlCol="0">
            <a:spAutoFit/>
          </a:bodyPr>
          <a:lstStyle/>
          <a:p>
            <a:pPr algn="ctr"/>
            <a:r>
              <a:rPr lang="en-US" sz="2000" dirty="0">
                <a:latin typeface="ADLaM Display" panose="02010000000000000000" pitchFamily="2" charset="0"/>
                <a:ea typeface="ADLaM Display" panose="02010000000000000000" pitchFamily="2" charset="0"/>
                <a:cs typeface="ADLaM Display" panose="02010000000000000000" pitchFamily="2" charset="0"/>
              </a:rPr>
              <a:t>Data Modeling</a:t>
            </a:r>
          </a:p>
        </p:txBody>
      </p: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56" name="Group 55">
            <a:extLst>
              <a:ext uri="{FF2B5EF4-FFF2-40B4-BE49-F238E27FC236}">
                <a16:creationId xmlns:a16="http://schemas.microsoft.com/office/drawing/2014/main" id="{B768B77A-6963-57FD-E864-30416CEFF059}"/>
              </a:ext>
            </a:extLst>
          </p:cNvPr>
          <p:cNvGrpSpPr/>
          <p:nvPr/>
        </p:nvGrpSpPr>
        <p:grpSpPr>
          <a:xfrm>
            <a:off x="4914667" y="2960512"/>
            <a:ext cx="2404400" cy="1982576"/>
            <a:chOff x="4914667" y="2960512"/>
            <a:chExt cx="2404400" cy="1982576"/>
          </a:xfrm>
        </p:grpSpPr>
        <p:sp>
          <p:nvSpPr>
            <p:cNvPr id="45" name="Oval 44">
              <a:extLst>
                <a:ext uri="{FF2B5EF4-FFF2-40B4-BE49-F238E27FC236}">
                  <a16:creationId xmlns:a16="http://schemas.microsoft.com/office/drawing/2014/main" id="{22DAAFC9-4B07-DA20-8464-08C510F685DA}"/>
                </a:ext>
              </a:extLst>
            </p:cNvPr>
            <p:cNvSpPr/>
            <p:nvPr/>
          </p:nvSpPr>
          <p:spPr>
            <a:xfrm>
              <a:off x="5440081" y="297175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0CE21B1-EFD8-6053-DD22-7BD25B063A69}"/>
                </a:ext>
              </a:extLst>
            </p:cNvPr>
            <p:cNvSpPr/>
            <p:nvPr/>
          </p:nvSpPr>
          <p:spPr>
            <a:xfrm>
              <a:off x="6658675" y="296051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80B4CEB-E166-94C1-13DE-447B3BA9F449}"/>
                </a:ext>
              </a:extLst>
            </p:cNvPr>
            <p:cNvSpPr/>
            <p:nvPr/>
          </p:nvSpPr>
          <p:spPr>
            <a:xfrm>
              <a:off x="5433488"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D2C94FD-B21C-6BB8-61A5-8DC789B35819}"/>
                </a:ext>
              </a:extLst>
            </p:cNvPr>
            <p:cNvSpPr/>
            <p:nvPr/>
          </p:nvSpPr>
          <p:spPr>
            <a:xfrm>
              <a:off x="6641449"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81BF595-76CA-6828-1BD3-A434D2BA8025}"/>
                </a:ext>
              </a:extLst>
            </p:cNvPr>
            <p:cNvSpPr/>
            <p:nvPr/>
          </p:nvSpPr>
          <p:spPr>
            <a:xfrm>
              <a:off x="7163597" y="380198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63DF30E-2E18-A7F8-C0F3-CDF16942AFE6}"/>
                </a:ext>
              </a:extLst>
            </p:cNvPr>
            <p:cNvSpPr/>
            <p:nvPr/>
          </p:nvSpPr>
          <p:spPr>
            <a:xfrm>
              <a:off x="4914667" y="3867298"/>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681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8" presetClass="emph" presetSubtype="0" repeatCount="indefinite" fill="hold" nodeType="withEffect">
                                  <p:stCondLst>
                                    <p:cond delay="0"/>
                                  </p:stCondLst>
                                  <p:childTnLst>
                                    <p:animRot by="21600000">
                                      <p:cBhvr>
                                        <p:cTn id="9" dur="3000" fill="hold"/>
                                        <p:tgtEl>
                                          <p:spTgt spid="56"/>
                                        </p:tgtEl>
                                        <p:attrNameLst>
                                          <p:attrName>r</p:attrName>
                                        </p:attrNameLst>
                                      </p:cBhvr>
                                    </p:animRot>
                                  </p:childTnLst>
                                </p:cTn>
                              </p:par>
                              <p:par>
                                <p:cTn id="10" presetID="21" presetClass="entr" presetSubtype="8" repeatCount="indefinite"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8)">
                                      <p:cBhvr>
                                        <p:cTn id="12" dur="20000"/>
                                        <p:tgtEl>
                                          <p:spTgt spid="3"/>
                                        </p:tgtEl>
                                      </p:cBhvr>
                                    </p:animEffect>
                                  </p:childTnLst>
                                </p:cTn>
                              </p:par>
                              <p:par>
                                <p:cTn id="13" presetID="45" presetClass="entr" presetSubtype="0" repeatCount="indefinite"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0"/>
                                        <p:tgtEl>
                                          <p:spTgt spid="6"/>
                                        </p:tgtEl>
                                      </p:cBhvr>
                                    </p:animEffect>
                                    <p:anim calcmode="lin" valueType="num">
                                      <p:cBhvr>
                                        <p:cTn id="16" dur="3000" fill="hold"/>
                                        <p:tgtEl>
                                          <p:spTgt spid="6"/>
                                        </p:tgtEl>
                                        <p:attrNameLst>
                                          <p:attrName>ppt_w</p:attrName>
                                        </p:attrNameLst>
                                      </p:cBhvr>
                                      <p:tavLst>
                                        <p:tav tm="0" fmla="#ppt_w*sin(2.5*pi*$)">
                                          <p:val>
                                            <p:fltVal val="0"/>
                                          </p:val>
                                        </p:tav>
                                        <p:tav tm="100000">
                                          <p:val>
                                            <p:fltVal val="1"/>
                                          </p:val>
                                        </p:tav>
                                      </p:tavLst>
                                    </p:anim>
                                    <p:anim calcmode="lin" valueType="num">
                                      <p:cBhvr>
                                        <p:cTn id="17" dur="3000" fill="hold"/>
                                        <p:tgtEl>
                                          <p:spTgt spid="6"/>
                                        </p:tgtEl>
                                        <p:attrNameLst>
                                          <p:attrName>ppt_h</p:attrName>
                                        </p:attrNameLst>
                                      </p:cBhvr>
                                      <p:tavLst>
                                        <p:tav tm="0">
                                          <p:val>
                                            <p:strVal val="#ppt_h"/>
                                          </p:val>
                                        </p:tav>
                                        <p:tav tm="100000">
                                          <p:val>
                                            <p:strVal val="#ppt_h"/>
                                          </p:val>
                                        </p:tav>
                                      </p:tavLst>
                                    </p:anim>
                                  </p:childTnLst>
                                </p:cTn>
                              </p:par>
                              <p:par>
                                <p:cTn id="18" presetID="8" presetClass="emph" presetSubtype="0" repeatCount="indefinite" fill="hold" nodeType="withEffect">
                                  <p:stCondLst>
                                    <p:cond delay="0"/>
                                  </p:stCondLst>
                                  <p:childTnLst>
                                    <p:animRot by="21600000">
                                      <p:cBhvr>
                                        <p:cTn id="19"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EEE44D44-2D50-4F2B-E971-E5D302866E2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26004" y="29073"/>
            <a:ext cx="5478234"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2662108D-7ED1-C43E-E830-DE9854720A0E}"/>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3A51F08-E970-933A-0D5B-BD710076EE81}"/>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46FDE14-03FF-DAB2-6C29-5890302A6B3F}"/>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BC0BE1D-E802-4734-BE5D-B9A21F160680}"/>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6FEB12D-603E-CC97-7112-2B3AE898B5C8}"/>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917341A-B7EB-791F-D861-15321D340AA4}"/>
              </a:ext>
            </a:extLst>
          </p:cNvPr>
          <p:cNvSpPr txBox="1"/>
          <p:nvPr/>
        </p:nvSpPr>
        <p:spPr>
          <a:xfrm>
            <a:off x="1494943" y="3862026"/>
            <a:ext cx="3375328" cy="307777"/>
          </a:xfrm>
          <a:prstGeom prst="rect">
            <a:avLst/>
          </a:prstGeom>
          <a:noFill/>
        </p:spPr>
        <p:txBody>
          <a:bodyPr wrap="square" rtlCol="0">
            <a:spAutoFit/>
          </a:bodyPr>
          <a:lstStyle/>
          <a:p>
            <a:pPr algn="ctr"/>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Applied Linear Regression Model</a:t>
            </a:r>
          </a:p>
        </p:txBody>
      </p:sp>
      <p:sp>
        <p:nvSpPr>
          <p:cNvPr id="24" name="TextBox 23">
            <a:extLst>
              <a:ext uri="{FF2B5EF4-FFF2-40B4-BE49-F238E27FC236}">
                <a16:creationId xmlns:a16="http://schemas.microsoft.com/office/drawing/2014/main" id="{8A6B259C-CEF8-B5BC-FA6B-2B28D5A7EF11}"/>
              </a:ext>
            </a:extLst>
          </p:cNvPr>
          <p:cNvSpPr txBox="1"/>
          <p:nvPr/>
        </p:nvSpPr>
        <p:spPr>
          <a:xfrm>
            <a:off x="7321731" y="3861453"/>
            <a:ext cx="4142775" cy="307777"/>
          </a:xfrm>
          <a:prstGeom prst="rect">
            <a:avLst/>
          </a:prstGeom>
          <a:noFill/>
        </p:spPr>
        <p:txBody>
          <a:bodyPr wrap="square" rtlCol="0">
            <a:spAutoFit/>
          </a:bodyPr>
          <a:lstStyle/>
          <a:p>
            <a:pPr algn="ctr"/>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Applied Decision Tree Model</a:t>
            </a:r>
          </a:p>
        </p:txBody>
      </p:sp>
      <p:sp>
        <p:nvSpPr>
          <p:cNvPr id="25" name="TextBox 24">
            <a:extLst>
              <a:ext uri="{FF2B5EF4-FFF2-40B4-BE49-F238E27FC236}">
                <a16:creationId xmlns:a16="http://schemas.microsoft.com/office/drawing/2014/main" id="{A743F286-A256-2041-1DFE-A80D4DBD52EB}"/>
              </a:ext>
            </a:extLst>
          </p:cNvPr>
          <p:cNvSpPr txBox="1"/>
          <p:nvPr/>
        </p:nvSpPr>
        <p:spPr>
          <a:xfrm>
            <a:off x="1998481" y="766029"/>
            <a:ext cx="2871789"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Defining Predictor Variables</a:t>
            </a:r>
          </a:p>
        </p:txBody>
      </p:sp>
      <p:sp>
        <p:nvSpPr>
          <p:cNvPr id="26" name="TextBox 25">
            <a:extLst>
              <a:ext uri="{FF2B5EF4-FFF2-40B4-BE49-F238E27FC236}">
                <a16:creationId xmlns:a16="http://schemas.microsoft.com/office/drawing/2014/main" id="{44595F80-8105-1842-8785-979A14125639}"/>
              </a:ext>
            </a:extLst>
          </p:cNvPr>
          <p:cNvSpPr txBox="1"/>
          <p:nvPr/>
        </p:nvSpPr>
        <p:spPr>
          <a:xfrm>
            <a:off x="7164371" y="719409"/>
            <a:ext cx="4053472"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Splitting the Predictor variables into Train and Test</a:t>
            </a:r>
          </a:p>
        </p:txBody>
      </p:sp>
      <p:pic>
        <p:nvPicPr>
          <p:cNvPr id="16" name="Picture 15">
            <a:extLst>
              <a:ext uri="{FF2B5EF4-FFF2-40B4-BE49-F238E27FC236}">
                <a16:creationId xmlns:a16="http://schemas.microsoft.com/office/drawing/2014/main" id="{57B0FCE9-5B31-1CF9-9EEF-CBB4287C57FF}"/>
              </a:ext>
            </a:extLst>
          </p:cNvPr>
          <p:cNvPicPr>
            <a:picLocks noChangeAspect="1"/>
          </p:cNvPicPr>
          <p:nvPr/>
        </p:nvPicPr>
        <p:blipFill>
          <a:blip r:embed="rId7"/>
          <a:stretch>
            <a:fillRect/>
          </a:stretch>
        </p:blipFill>
        <p:spPr>
          <a:xfrm>
            <a:off x="209873" y="1027187"/>
            <a:ext cx="5690596" cy="2557198"/>
          </a:xfrm>
          <a:prstGeom prst="rect">
            <a:avLst/>
          </a:prstGeom>
        </p:spPr>
      </p:pic>
      <p:pic>
        <p:nvPicPr>
          <p:cNvPr id="18" name="Picture 17">
            <a:extLst>
              <a:ext uri="{FF2B5EF4-FFF2-40B4-BE49-F238E27FC236}">
                <a16:creationId xmlns:a16="http://schemas.microsoft.com/office/drawing/2014/main" id="{616EE1A6-AF92-4A89-F1C2-9A40794F15C5}"/>
              </a:ext>
            </a:extLst>
          </p:cNvPr>
          <p:cNvPicPr>
            <a:picLocks noChangeAspect="1"/>
          </p:cNvPicPr>
          <p:nvPr/>
        </p:nvPicPr>
        <p:blipFill>
          <a:blip r:embed="rId8"/>
          <a:stretch>
            <a:fillRect/>
          </a:stretch>
        </p:blipFill>
        <p:spPr>
          <a:xfrm>
            <a:off x="6325241" y="1031959"/>
            <a:ext cx="5656885" cy="2552426"/>
          </a:xfrm>
          <a:prstGeom prst="rect">
            <a:avLst/>
          </a:prstGeom>
        </p:spPr>
      </p:pic>
      <p:pic>
        <p:nvPicPr>
          <p:cNvPr id="21" name="Picture 20">
            <a:extLst>
              <a:ext uri="{FF2B5EF4-FFF2-40B4-BE49-F238E27FC236}">
                <a16:creationId xmlns:a16="http://schemas.microsoft.com/office/drawing/2014/main" id="{99544DD6-0FC6-C5A1-3128-3EE372409744}"/>
              </a:ext>
            </a:extLst>
          </p:cNvPr>
          <p:cNvPicPr>
            <a:picLocks noChangeAspect="1"/>
          </p:cNvPicPr>
          <p:nvPr/>
        </p:nvPicPr>
        <p:blipFill>
          <a:blip r:embed="rId9"/>
          <a:stretch>
            <a:fillRect/>
          </a:stretch>
        </p:blipFill>
        <p:spPr>
          <a:xfrm>
            <a:off x="215497" y="4169229"/>
            <a:ext cx="5684972" cy="2561319"/>
          </a:xfrm>
          <a:prstGeom prst="rect">
            <a:avLst/>
          </a:prstGeom>
        </p:spPr>
      </p:pic>
      <p:pic>
        <p:nvPicPr>
          <p:cNvPr id="28" name="Picture 27">
            <a:extLst>
              <a:ext uri="{FF2B5EF4-FFF2-40B4-BE49-F238E27FC236}">
                <a16:creationId xmlns:a16="http://schemas.microsoft.com/office/drawing/2014/main" id="{B769962A-62A2-39AD-B469-FA2B39B167F5}"/>
              </a:ext>
            </a:extLst>
          </p:cNvPr>
          <p:cNvPicPr>
            <a:picLocks noChangeAspect="1"/>
          </p:cNvPicPr>
          <p:nvPr/>
        </p:nvPicPr>
        <p:blipFill>
          <a:blip r:embed="rId10"/>
          <a:stretch>
            <a:fillRect/>
          </a:stretch>
        </p:blipFill>
        <p:spPr>
          <a:xfrm>
            <a:off x="6309434" y="4127703"/>
            <a:ext cx="5667070" cy="2644369"/>
          </a:xfrm>
          <a:prstGeom prst="rect">
            <a:avLst/>
          </a:prstGeom>
        </p:spPr>
      </p:pic>
    </p:spTree>
    <p:extLst>
      <p:ext uri="{BB962C8B-B14F-4D97-AF65-F5344CB8AC3E}">
        <p14:creationId xmlns:p14="http://schemas.microsoft.com/office/powerpoint/2010/main" val="241996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EEE44D44-2D50-4F2B-E971-E5D302866E2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26004" y="29073"/>
            <a:ext cx="5478234"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2662108D-7ED1-C43E-E830-DE9854720A0E}"/>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3A51F08-E970-933A-0D5B-BD710076EE81}"/>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46FDE14-03FF-DAB2-6C29-5890302A6B3F}"/>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BC0BE1D-E802-4734-BE5D-B9A21F160680}"/>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6FEB12D-603E-CC97-7112-2B3AE898B5C8}"/>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5989C09-F67B-93A2-3C69-FD28709ECCB3}"/>
              </a:ext>
            </a:extLst>
          </p:cNvPr>
          <p:cNvPicPr>
            <a:picLocks noChangeAspect="1"/>
          </p:cNvPicPr>
          <p:nvPr/>
        </p:nvPicPr>
        <p:blipFill rotWithShape="1">
          <a:blip r:embed="rId7"/>
          <a:srcRect b="15197"/>
          <a:stretch/>
        </p:blipFill>
        <p:spPr>
          <a:xfrm>
            <a:off x="6325242" y="1045224"/>
            <a:ext cx="5703833" cy="2571920"/>
          </a:xfrm>
          <a:prstGeom prst="rect">
            <a:avLst/>
          </a:prstGeom>
        </p:spPr>
      </p:pic>
      <p:sp>
        <p:nvSpPr>
          <p:cNvPr id="23" name="TextBox 22">
            <a:extLst>
              <a:ext uri="{FF2B5EF4-FFF2-40B4-BE49-F238E27FC236}">
                <a16:creationId xmlns:a16="http://schemas.microsoft.com/office/drawing/2014/main" id="{D917341A-B7EB-791F-D861-15321D340AA4}"/>
              </a:ext>
            </a:extLst>
          </p:cNvPr>
          <p:cNvSpPr txBox="1"/>
          <p:nvPr/>
        </p:nvSpPr>
        <p:spPr>
          <a:xfrm>
            <a:off x="914400" y="3862026"/>
            <a:ext cx="4801031"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Applied Hyperparameter Tunning to get the best features</a:t>
            </a:r>
          </a:p>
        </p:txBody>
      </p:sp>
      <p:sp>
        <p:nvSpPr>
          <p:cNvPr id="24" name="TextBox 23">
            <a:extLst>
              <a:ext uri="{FF2B5EF4-FFF2-40B4-BE49-F238E27FC236}">
                <a16:creationId xmlns:a16="http://schemas.microsoft.com/office/drawing/2014/main" id="{8A6B259C-CEF8-B5BC-FA6B-2B28D5A7EF11}"/>
              </a:ext>
            </a:extLst>
          </p:cNvPr>
          <p:cNvSpPr txBox="1"/>
          <p:nvPr/>
        </p:nvSpPr>
        <p:spPr>
          <a:xfrm>
            <a:off x="7321731" y="3861453"/>
            <a:ext cx="4142775"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Trained the model on the selected best features </a:t>
            </a:r>
          </a:p>
        </p:txBody>
      </p:sp>
      <p:sp>
        <p:nvSpPr>
          <p:cNvPr id="25" name="TextBox 24">
            <a:extLst>
              <a:ext uri="{FF2B5EF4-FFF2-40B4-BE49-F238E27FC236}">
                <a16:creationId xmlns:a16="http://schemas.microsoft.com/office/drawing/2014/main" id="{A743F286-A256-2041-1DFE-A80D4DBD52EB}"/>
              </a:ext>
            </a:extLst>
          </p:cNvPr>
          <p:cNvSpPr txBox="1"/>
          <p:nvPr/>
        </p:nvSpPr>
        <p:spPr>
          <a:xfrm>
            <a:off x="7623550" y="740087"/>
            <a:ext cx="3375328"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List of all models and their performance</a:t>
            </a:r>
          </a:p>
        </p:txBody>
      </p:sp>
      <p:sp>
        <p:nvSpPr>
          <p:cNvPr id="26" name="TextBox 25">
            <a:extLst>
              <a:ext uri="{FF2B5EF4-FFF2-40B4-BE49-F238E27FC236}">
                <a16:creationId xmlns:a16="http://schemas.microsoft.com/office/drawing/2014/main" id="{44595F80-8105-1842-8785-979A14125639}"/>
              </a:ext>
            </a:extLst>
          </p:cNvPr>
          <p:cNvSpPr txBox="1"/>
          <p:nvPr/>
        </p:nvSpPr>
        <p:spPr>
          <a:xfrm>
            <a:off x="1608063" y="753218"/>
            <a:ext cx="3375328"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Comparison between the models</a:t>
            </a:r>
          </a:p>
        </p:txBody>
      </p:sp>
      <p:pic>
        <p:nvPicPr>
          <p:cNvPr id="16" name="Picture 15">
            <a:extLst>
              <a:ext uri="{FF2B5EF4-FFF2-40B4-BE49-F238E27FC236}">
                <a16:creationId xmlns:a16="http://schemas.microsoft.com/office/drawing/2014/main" id="{927A1C8F-4A13-A82E-76CC-006E24B532F7}"/>
              </a:ext>
            </a:extLst>
          </p:cNvPr>
          <p:cNvPicPr>
            <a:picLocks noChangeAspect="1"/>
          </p:cNvPicPr>
          <p:nvPr/>
        </p:nvPicPr>
        <p:blipFill>
          <a:blip r:embed="rId8"/>
          <a:stretch>
            <a:fillRect/>
          </a:stretch>
        </p:blipFill>
        <p:spPr>
          <a:xfrm>
            <a:off x="209873" y="1060995"/>
            <a:ext cx="5690596" cy="2556149"/>
          </a:xfrm>
          <a:prstGeom prst="rect">
            <a:avLst/>
          </a:prstGeom>
        </p:spPr>
      </p:pic>
      <p:pic>
        <p:nvPicPr>
          <p:cNvPr id="18" name="Picture 17">
            <a:extLst>
              <a:ext uri="{FF2B5EF4-FFF2-40B4-BE49-F238E27FC236}">
                <a16:creationId xmlns:a16="http://schemas.microsoft.com/office/drawing/2014/main" id="{13282964-906F-BC1C-2C65-DAE0E2379CCD}"/>
              </a:ext>
            </a:extLst>
          </p:cNvPr>
          <p:cNvPicPr>
            <a:picLocks noChangeAspect="1"/>
          </p:cNvPicPr>
          <p:nvPr/>
        </p:nvPicPr>
        <p:blipFill>
          <a:blip r:embed="rId9"/>
          <a:stretch>
            <a:fillRect/>
          </a:stretch>
        </p:blipFill>
        <p:spPr>
          <a:xfrm>
            <a:off x="224656" y="4179948"/>
            <a:ext cx="5675813" cy="2550601"/>
          </a:xfrm>
          <a:prstGeom prst="rect">
            <a:avLst/>
          </a:prstGeom>
        </p:spPr>
      </p:pic>
      <p:pic>
        <p:nvPicPr>
          <p:cNvPr id="21" name="Picture 20">
            <a:extLst>
              <a:ext uri="{FF2B5EF4-FFF2-40B4-BE49-F238E27FC236}">
                <a16:creationId xmlns:a16="http://schemas.microsoft.com/office/drawing/2014/main" id="{47C5969E-5163-D0ED-A741-6D087A08AD27}"/>
              </a:ext>
            </a:extLst>
          </p:cNvPr>
          <p:cNvPicPr>
            <a:picLocks noChangeAspect="1"/>
          </p:cNvPicPr>
          <p:nvPr/>
        </p:nvPicPr>
        <p:blipFill>
          <a:blip r:embed="rId10"/>
          <a:stretch>
            <a:fillRect/>
          </a:stretch>
        </p:blipFill>
        <p:spPr>
          <a:xfrm>
            <a:off x="6325241" y="4151758"/>
            <a:ext cx="5622077" cy="2578791"/>
          </a:xfrm>
          <a:prstGeom prst="rect">
            <a:avLst/>
          </a:prstGeom>
        </p:spPr>
      </p:pic>
    </p:spTree>
    <p:extLst>
      <p:ext uri="{BB962C8B-B14F-4D97-AF65-F5344CB8AC3E}">
        <p14:creationId xmlns:p14="http://schemas.microsoft.com/office/powerpoint/2010/main" val="261247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EEE44D44-2D50-4F2B-E971-E5D302866E2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26004" y="29073"/>
            <a:ext cx="5478234"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2662108D-7ED1-C43E-E830-DE9854720A0E}"/>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3A51F08-E970-933A-0D5B-BD710076EE81}"/>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46FDE14-03FF-DAB2-6C29-5890302A6B3F}"/>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BC0BE1D-E802-4734-BE5D-B9A21F160680}"/>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6FEB12D-603E-CC97-7112-2B3AE898B5C8}"/>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917341A-B7EB-791F-D861-15321D340AA4}"/>
              </a:ext>
            </a:extLst>
          </p:cNvPr>
          <p:cNvSpPr txBox="1"/>
          <p:nvPr/>
        </p:nvSpPr>
        <p:spPr>
          <a:xfrm>
            <a:off x="914400" y="3862026"/>
            <a:ext cx="4801031"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Scattered Plot showing Actual Vs Predicted Air Quality</a:t>
            </a:r>
          </a:p>
        </p:txBody>
      </p:sp>
      <p:sp>
        <p:nvSpPr>
          <p:cNvPr id="24" name="TextBox 23">
            <a:extLst>
              <a:ext uri="{FF2B5EF4-FFF2-40B4-BE49-F238E27FC236}">
                <a16:creationId xmlns:a16="http://schemas.microsoft.com/office/drawing/2014/main" id="{8A6B259C-CEF8-B5BC-FA6B-2B28D5A7EF11}"/>
              </a:ext>
            </a:extLst>
          </p:cNvPr>
          <p:cNvSpPr txBox="1"/>
          <p:nvPr/>
        </p:nvSpPr>
        <p:spPr>
          <a:xfrm>
            <a:off x="7579151" y="3861453"/>
            <a:ext cx="3885355"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Scattered Plot showing Residual Plot</a:t>
            </a:r>
          </a:p>
        </p:txBody>
      </p:sp>
      <p:sp>
        <p:nvSpPr>
          <p:cNvPr id="25" name="TextBox 24">
            <a:extLst>
              <a:ext uri="{FF2B5EF4-FFF2-40B4-BE49-F238E27FC236}">
                <a16:creationId xmlns:a16="http://schemas.microsoft.com/office/drawing/2014/main" id="{A743F286-A256-2041-1DFE-A80D4DBD52EB}"/>
              </a:ext>
            </a:extLst>
          </p:cNvPr>
          <p:cNvSpPr txBox="1"/>
          <p:nvPr/>
        </p:nvSpPr>
        <p:spPr>
          <a:xfrm>
            <a:off x="7321731" y="740087"/>
            <a:ext cx="4329799"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Model Validation with the selected best features</a:t>
            </a:r>
          </a:p>
        </p:txBody>
      </p:sp>
      <p:sp>
        <p:nvSpPr>
          <p:cNvPr id="26" name="TextBox 25">
            <a:extLst>
              <a:ext uri="{FF2B5EF4-FFF2-40B4-BE49-F238E27FC236}">
                <a16:creationId xmlns:a16="http://schemas.microsoft.com/office/drawing/2014/main" id="{44595F80-8105-1842-8785-979A14125639}"/>
              </a:ext>
            </a:extLst>
          </p:cNvPr>
          <p:cNvSpPr txBox="1"/>
          <p:nvPr/>
        </p:nvSpPr>
        <p:spPr>
          <a:xfrm>
            <a:off x="957398" y="734106"/>
            <a:ext cx="4292406"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Model Validation using Mean Absolute (MAE) and RMSE</a:t>
            </a:r>
          </a:p>
        </p:txBody>
      </p:sp>
      <p:pic>
        <p:nvPicPr>
          <p:cNvPr id="15" name="Picture 14">
            <a:extLst>
              <a:ext uri="{FF2B5EF4-FFF2-40B4-BE49-F238E27FC236}">
                <a16:creationId xmlns:a16="http://schemas.microsoft.com/office/drawing/2014/main" id="{5E4887D8-D858-4617-5BFA-89536D145AF1}"/>
              </a:ext>
            </a:extLst>
          </p:cNvPr>
          <p:cNvPicPr>
            <a:picLocks noChangeAspect="1"/>
          </p:cNvPicPr>
          <p:nvPr/>
        </p:nvPicPr>
        <p:blipFill>
          <a:blip r:embed="rId7"/>
          <a:stretch>
            <a:fillRect/>
          </a:stretch>
        </p:blipFill>
        <p:spPr>
          <a:xfrm>
            <a:off x="196636" y="1043254"/>
            <a:ext cx="5703834" cy="2573890"/>
          </a:xfrm>
          <a:prstGeom prst="rect">
            <a:avLst/>
          </a:prstGeom>
        </p:spPr>
      </p:pic>
      <p:pic>
        <p:nvPicPr>
          <p:cNvPr id="19" name="Picture 18">
            <a:extLst>
              <a:ext uri="{FF2B5EF4-FFF2-40B4-BE49-F238E27FC236}">
                <a16:creationId xmlns:a16="http://schemas.microsoft.com/office/drawing/2014/main" id="{47600F5F-D371-C9FE-204F-392288BEF59E}"/>
              </a:ext>
            </a:extLst>
          </p:cNvPr>
          <p:cNvPicPr>
            <a:picLocks noChangeAspect="1"/>
          </p:cNvPicPr>
          <p:nvPr/>
        </p:nvPicPr>
        <p:blipFill>
          <a:blip r:embed="rId8"/>
          <a:stretch>
            <a:fillRect/>
          </a:stretch>
        </p:blipFill>
        <p:spPr>
          <a:xfrm>
            <a:off x="6281686" y="1044482"/>
            <a:ext cx="5713678" cy="2572662"/>
          </a:xfrm>
          <a:prstGeom prst="rect">
            <a:avLst/>
          </a:prstGeom>
        </p:spPr>
      </p:pic>
      <p:pic>
        <p:nvPicPr>
          <p:cNvPr id="22" name="Picture 21">
            <a:extLst>
              <a:ext uri="{FF2B5EF4-FFF2-40B4-BE49-F238E27FC236}">
                <a16:creationId xmlns:a16="http://schemas.microsoft.com/office/drawing/2014/main" id="{9E4935B1-5C29-DD1C-1F8F-2677926235C6}"/>
              </a:ext>
            </a:extLst>
          </p:cNvPr>
          <p:cNvPicPr>
            <a:picLocks noChangeAspect="1"/>
          </p:cNvPicPr>
          <p:nvPr/>
        </p:nvPicPr>
        <p:blipFill>
          <a:blip r:embed="rId9"/>
          <a:stretch>
            <a:fillRect/>
          </a:stretch>
        </p:blipFill>
        <p:spPr>
          <a:xfrm>
            <a:off x="247470" y="4175672"/>
            <a:ext cx="5653000" cy="2554877"/>
          </a:xfrm>
          <a:prstGeom prst="rect">
            <a:avLst/>
          </a:prstGeom>
        </p:spPr>
      </p:pic>
      <p:pic>
        <p:nvPicPr>
          <p:cNvPr id="28" name="Picture 27">
            <a:extLst>
              <a:ext uri="{FF2B5EF4-FFF2-40B4-BE49-F238E27FC236}">
                <a16:creationId xmlns:a16="http://schemas.microsoft.com/office/drawing/2014/main" id="{5EB37940-6D5B-A461-24E6-3675A93DEAED}"/>
              </a:ext>
            </a:extLst>
          </p:cNvPr>
          <p:cNvPicPr>
            <a:picLocks noChangeAspect="1"/>
          </p:cNvPicPr>
          <p:nvPr/>
        </p:nvPicPr>
        <p:blipFill>
          <a:blip r:embed="rId10"/>
          <a:stretch>
            <a:fillRect/>
          </a:stretch>
        </p:blipFill>
        <p:spPr>
          <a:xfrm>
            <a:off x="6281686" y="4181995"/>
            <a:ext cx="5662844" cy="2548554"/>
          </a:xfrm>
          <a:prstGeom prst="rect">
            <a:avLst/>
          </a:prstGeom>
        </p:spPr>
      </p:pic>
    </p:spTree>
    <p:extLst>
      <p:ext uri="{BB962C8B-B14F-4D97-AF65-F5344CB8AC3E}">
        <p14:creationId xmlns:p14="http://schemas.microsoft.com/office/powerpoint/2010/main" val="172931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EEE44D44-2D50-4F2B-E971-E5D302866E2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26004" y="29073"/>
            <a:ext cx="5478234"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2662108D-7ED1-C43E-E830-DE9854720A0E}"/>
              </a:ext>
            </a:extLst>
          </p:cNvPr>
          <p:cNvGrpSpPr/>
          <p:nvPr/>
        </p:nvGrpSpPr>
        <p:grpSpPr>
          <a:xfrm>
            <a:off x="114803" y="768669"/>
            <a:ext cx="11959513" cy="6089330"/>
            <a:chOff x="114803" y="768669"/>
            <a:chExt cx="11959513" cy="6089330"/>
          </a:xfrm>
        </p:grpSpPr>
        <p:sp>
          <p:nvSpPr>
            <p:cNvPr id="8" name="Rectangle: Rounded Corners 7">
              <a:extLst>
                <a:ext uri="{FF2B5EF4-FFF2-40B4-BE49-F238E27FC236}">
                  <a16:creationId xmlns:a16="http://schemas.microsoft.com/office/drawing/2014/main" id="{43A51F08-E970-933A-0D5B-BD710076EE81}"/>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046FDE14-03FF-DAB2-6C29-5890302A6B3F}"/>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BC0BE1D-E802-4734-BE5D-B9A21F160680}"/>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6FEB12D-603E-CC97-7112-2B3AE898B5C8}"/>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917341A-B7EB-791F-D861-15321D340AA4}"/>
              </a:ext>
            </a:extLst>
          </p:cNvPr>
          <p:cNvSpPr txBox="1"/>
          <p:nvPr/>
        </p:nvSpPr>
        <p:spPr>
          <a:xfrm>
            <a:off x="914400" y="3862026"/>
            <a:ext cx="4801031"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Saved the model in a location for later use</a:t>
            </a:r>
          </a:p>
        </p:txBody>
      </p:sp>
      <p:sp>
        <p:nvSpPr>
          <p:cNvPr id="24" name="TextBox 23">
            <a:extLst>
              <a:ext uri="{FF2B5EF4-FFF2-40B4-BE49-F238E27FC236}">
                <a16:creationId xmlns:a16="http://schemas.microsoft.com/office/drawing/2014/main" id="{8A6B259C-CEF8-B5BC-FA6B-2B28D5A7EF11}"/>
              </a:ext>
            </a:extLst>
          </p:cNvPr>
          <p:cNvSpPr txBox="1"/>
          <p:nvPr/>
        </p:nvSpPr>
        <p:spPr>
          <a:xfrm>
            <a:off x="7579151" y="3861453"/>
            <a:ext cx="3885355"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Loaded the model for sample model testing</a:t>
            </a:r>
          </a:p>
        </p:txBody>
      </p:sp>
      <p:sp>
        <p:nvSpPr>
          <p:cNvPr id="25" name="TextBox 24">
            <a:extLst>
              <a:ext uri="{FF2B5EF4-FFF2-40B4-BE49-F238E27FC236}">
                <a16:creationId xmlns:a16="http://schemas.microsoft.com/office/drawing/2014/main" id="{A743F286-A256-2041-1DFE-A80D4DBD52EB}"/>
              </a:ext>
            </a:extLst>
          </p:cNvPr>
          <p:cNvSpPr txBox="1"/>
          <p:nvPr/>
        </p:nvSpPr>
        <p:spPr>
          <a:xfrm>
            <a:off x="6848903" y="740087"/>
            <a:ext cx="4802627"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Chart showing Feature Importance of the selected Model</a:t>
            </a:r>
          </a:p>
        </p:txBody>
      </p:sp>
      <p:sp>
        <p:nvSpPr>
          <p:cNvPr id="26" name="TextBox 25">
            <a:extLst>
              <a:ext uri="{FF2B5EF4-FFF2-40B4-BE49-F238E27FC236}">
                <a16:creationId xmlns:a16="http://schemas.microsoft.com/office/drawing/2014/main" id="{44595F80-8105-1842-8785-979A14125639}"/>
              </a:ext>
            </a:extLst>
          </p:cNvPr>
          <p:cNvSpPr txBox="1"/>
          <p:nvPr/>
        </p:nvSpPr>
        <p:spPr>
          <a:xfrm>
            <a:off x="957398" y="734106"/>
            <a:ext cx="4292406"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Cross Validation of the Tuned Model</a:t>
            </a:r>
          </a:p>
        </p:txBody>
      </p:sp>
      <p:pic>
        <p:nvPicPr>
          <p:cNvPr id="14" name="Picture 13">
            <a:extLst>
              <a:ext uri="{FF2B5EF4-FFF2-40B4-BE49-F238E27FC236}">
                <a16:creationId xmlns:a16="http://schemas.microsoft.com/office/drawing/2014/main" id="{7B9EF7B5-827F-7C6B-C1D8-32033BB30392}"/>
              </a:ext>
            </a:extLst>
          </p:cNvPr>
          <p:cNvPicPr>
            <a:picLocks noChangeAspect="1"/>
          </p:cNvPicPr>
          <p:nvPr/>
        </p:nvPicPr>
        <p:blipFill>
          <a:blip r:embed="rId7"/>
          <a:stretch>
            <a:fillRect/>
          </a:stretch>
        </p:blipFill>
        <p:spPr>
          <a:xfrm>
            <a:off x="247471" y="1008961"/>
            <a:ext cx="5653000" cy="2608183"/>
          </a:xfrm>
          <a:prstGeom prst="rect">
            <a:avLst/>
          </a:prstGeom>
        </p:spPr>
      </p:pic>
      <p:pic>
        <p:nvPicPr>
          <p:cNvPr id="17" name="Picture 16">
            <a:extLst>
              <a:ext uri="{FF2B5EF4-FFF2-40B4-BE49-F238E27FC236}">
                <a16:creationId xmlns:a16="http://schemas.microsoft.com/office/drawing/2014/main" id="{B5816EC1-2807-5B0F-51A8-D726F87ED9A8}"/>
              </a:ext>
            </a:extLst>
          </p:cNvPr>
          <p:cNvPicPr>
            <a:picLocks noChangeAspect="1"/>
          </p:cNvPicPr>
          <p:nvPr/>
        </p:nvPicPr>
        <p:blipFill>
          <a:blip r:embed="rId8"/>
          <a:stretch>
            <a:fillRect/>
          </a:stretch>
        </p:blipFill>
        <p:spPr>
          <a:xfrm>
            <a:off x="6281686" y="1009755"/>
            <a:ext cx="5711185" cy="2607389"/>
          </a:xfrm>
          <a:prstGeom prst="rect">
            <a:avLst/>
          </a:prstGeom>
        </p:spPr>
      </p:pic>
      <p:pic>
        <p:nvPicPr>
          <p:cNvPr id="20" name="Picture 19">
            <a:extLst>
              <a:ext uri="{FF2B5EF4-FFF2-40B4-BE49-F238E27FC236}">
                <a16:creationId xmlns:a16="http://schemas.microsoft.com/office/drawing/2014/main" id="{70E67F43-B3A6-B512-D4D8-AAE3EDE56D0D}"/>
              </a:ext>
            </a:extLst>
          </p:cNvPr>
          <p:cNvPicPr>
            <a:picLocks noChangeAspect="1"/>
          </p:cNvPicPr>
          <p:nvPr/>
        </p:nvPicPr>
        <p:blipFill>
          <a:blip r:embed="rId9"/>
          <a:stretch>
            <a:fillRect/>
          </a:stretch>
        </p:blipFill>
        <p:spPr>
          <a:xfrm>
            <a:off x="247470" y="4155251"/>
            <a:ext cx="5653001" cy="2575298"/>
          </a:xfrm>
          <a:prstGeom prst="rect">
            <a:avLst/>
          </a:prstGeom>
        </p:spPr>
      </p:pic>
      <p:pic>
        <p:nvPicPr>
          <p:cNvPr id="27" name="Picture 26">
            <a:extLst>
              <a:ext uri="{FF2B5EF4-FFF2-40B4-BE49-F238E27FC236}">
                <a16:creationId xmlns:a16="http://schemas.microsoft.com/office/drawing/2014/main" id="{A9B307A7-E8A3-960A-302D-73114366020D}"/>
              </a:ext>
            </a:extLst>
          </p:cNvPr>
          <p:cNvPicPr>
            <a:picLocks noChangeAspect="1"/>
          </p:cNvPicPr>
          <p:nvPr/>
        </p:nvPicPr>
        <p:blipFill>
          <a:blip r:embed="rId10"/>
          <a:stretch>
            <a:fillRect/>
          </a:stretch>
        </p:blipFill>
        <p:spPr>
          <a:xfrm>
            <a:off x="6285232" y="4155251"/>
            <a:ext cx="5707640" cy="2575298"/>
          </a:xfrm>
          <a:prstGeom prst="rect">
            <a:avLst/>
          </a:prstGeom>
        </p:spPr>
      </p:pic>
    </p:spTree>
    <p:extLst>
      <p:ext uri="{BB962C8B-B14F-4D97-AF65-F5344CB8AC3E}">
        <p14:creationId xmlns:p14="http://schemas.microsoft.com/office/powerpoint/2010/main" val="95063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moke from a fire&#10;&#10;Description automatically generated with medium confidence">
            <a:extLst>
              <a:ext uri="{FF2B5EF4-FFF2-40B4-BE49-F238E27FC236}">
                <a16:creationId xmlns:a16="http://schemas.microsoft.com/office/drawing/2014/main" id="{EEE44D44-2D50-4F2B-E971-E5D302866E2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29520"/>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026004" y="29073"/>
            <a:ext cx="5478234"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Modeling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7" name="Group 6">
            <a:extLst>
              <a:ext uri="{FF2B5EF4-FFF2-40B4-BE49-F238E27FC236}">
                <a16:creationId xmlns:a16="http://schemas.microsoft.com/office/drawing/2014/main" id="{2662108D-7ED1-C43E-E830-DE9854720A0E}"/>
              </a:ext>
            </a:extLst>
          </p:cNvPr>
          <p:cNvGrpSpPr/>
          <p:nvPr/>
        </p:nvGrpSpPr>
        <p:grpSpPr>
          <a:xfrm>
            <a:off x="116244" y="768669"/>
            <a:ext cx="11959512" cy="6060258"/>
            <a:chOff x="114804" y="768669"/>
            <a:chExt cx="11959512" cy="7464220"/>
          </a:xfrm>
        </p:grpSpPr>
        <p:sp>
          <p:nvSpPr>
            <p:cNvPr id="8" name="Rectangle: Rounded Corners 7">
              <a:extLst>
                <a:ext uri="{FF2B5EF4-FFF2-40B4-BE49-F238E27FC236}">
                  <a16:creationId xmlns:a16="http://schemas.microsoft.com/office/drawing/2014/main" id="{43A51F08-E970-933A-0D5B-BD710076EE81}"/>
                </a:ext>
              </a:extLst>
            </p:cNvPr>
            <p:cNvSpPr/>
            <p:nvPr/>
          </p:nvSpPr>
          <p:spPr>
            <a:xfrm>
              <a:off x="114804" y="768669"/>
              <a:ext cx="5897803" cy="7464220"/>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BC0BE1D-E802-4734-BE5D-B9A21F160680}"/>
                </a:ext>
              </a:extLst>
            </p:cNvPr>
            <p:cNvSpPr/>
            <p:nvPr/>
          </p:nvSpPr>
          <p:spPr>
            <a:xfrm>
              <a:off x="6176513" y="768669"/>
              <a:ext cx="5897803" cy="7464220"/>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A743F286-A256-2041-1DFE-A80D4DBD52EB}"/>
              </a:ext>
            </a:extLst>
          </p:cNvPr>
          <p:cNvSpPr txBox="1"/>
          <p:nvPr/>
        </p:nvSpPr>
        <p:spPr>
          <a:xfrm>
            <a:off x="8418136" y="740087"/>
            <a:ext cx="3233394"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After Sample Test</a:t>
            </a:r>
          </a:p>
        </p:txBody>
      </p:sp>
      <p:sp>
        <p:nvSpPr>
          <p:cNvPr id="26" name="TextBox 25">
            <a:extLst>
              <a:ext uri="{FF2B5EF4-FFF2-40B4-BE49-F238E27FC236}">
                <a16:creationId xmlns:a16="http://schemas.microsoft.com/office/drawing/2014/main" id="{44595F80-8105-1842-8785-979A14125639}"/>
              </a:ext>
            </a:extLst>
          </p:cNvPr>
          <p:cNvSpPr txBox="1"/>
          <p:nvPr/>
        </p:nvSpPr>
        <p:spPr>
          <a:xfrm>
            <a:off x="957398" y="734106"/>
            <a:ext cx="3567468" cy="307777"/>
          </a:xfrm>
          <a:prstGeom prst="rect">
            <a:avLst/>
          </a:prstGeom>
          <a:noFill/>
        </p:spPr>
        <p:txBody>
          <a:bodyPr wrap="square" rtlCol="0">
            <a:spAutoFit/>
          </a:bodyPr>
          <a:lstStyle/>
          <a:p>
            <a:pPr algn="ctr"/>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Before Sample Test</a:t>
            </a:r>
          </a:p>
        </p:txBody>
      </p:sp>
      <p:pic>
        <p:nvPicPr>
          <p:cNvPr id="15" name="Picture 14">
            <a:extLst>
              <a:ext uri="{FF2B5EF4-FFF2-40B4-BE49-F238E27FC236}">
                <a16:creationId xmlns:a16="http://schemas.microsoft.com/office/drawing/2014/main" id="{A61D3A7E-374D-15A3-4F27-4F025133F3BC}"/>
              </a:ext>
            </a:extLst>
          </p:cNvPr>
          <p:cNvPicPr>
            <a:picLocks noChangeAspect="1"/>
          </p:cNvPicPr>
          <p:nvPr/>
        </p:nvPicPr>
        <p:blipFill>
          <a:blip r:embed="rId7"/>
          <a:stretch>
            <a:fillRect/>
          </a:stretch>
        </p:blipFill>
        <p:spPr>
          <a:xfrm>
            <a:off x="1111415" y="1179641"/>
            <a:ext cx="3338036" cy="5530580"/>
          </a:xfrm>
          <a:prstGeom prst="rect">
            <a:avLst/>
          </a:prstGeom>
        </p:spPr>
      </p:pic>
      <p:pic>
        <p:nvPicPr>
          <p:cNvPr id="18" name="Picture 17">
            <a:extLst>
              <a:ext uri="{FF2B5EF4-FFF2-40B4-BE49-F238E27FC236}">
                <a16:creationId xmlns:a16="http://schemas.microsoft.com/office/drawing/2014/main" id="{DA620DDE-A3ED-8C9B-8570-510CB5EBE991}"/>
              </a:ext>
            </a:extLst>
          </p:cNvPr>
          <p:cNvPicPr>
            <a:picLocks noChangeAspect="1"/>
          </p:cNvPicPr>
          <p:nvPr/>
        </p:nvPicPr>
        <p:blipFill>
          <a:blip r:embed="rId8"/>
          <a:stretch>
            <a:fillRect/>
          </a:stretch>
        </p:blipFill>
        <p:spPr>
          <a:xfrm>
            <a:off x="6390598" y="1179641"/>
            <a:ext cx="2583720" cy="5484234"/>
          </a:xfrm>
          <a:prstGeom prst="rect">
            <a:avLst/>
          </a:prstGeom>
        </p:spPr>
      </p:pic>
      <p:pic>
        <p:nvPicPr>
          <p:cNvPr id="21" name="Picture 20">
            <a:extLst>
              <a:ext uri="{FF2B5EF4-FFF2-40B4-BE49-F238E27FC236}">
                <a16:creationId xmlns:a16="http://schemas.microsoft.com/office/drawing/2014/main" id="{CA56B565-1835-3975-3B56-6171AEAC9A70}"/>
              </a:ext>
            </a:extLst>
          </p:cNvPr>
          <p:cNvPicPr>
            <a:picLocks noChangeAspect="1"/>
          </p:cNvPicPr>
          <p:nvPr/>
        </p:nvPicPr>
        <p:blipFill>
          <a:blip r:embed="rId9"/>
          <a:stretch>
            <a:fillRect/>
          </a:stretch>
        </p:blipFill>
        <p:spPr>
          <a:xfrm>
            <a:off x="9186963" y="1191469"/>
            <a:ext cx="2759435" cy="5472405"/>
          </a:xfrm>
          <a:prstGeom prst="rect">
            <a:avLst/>
          </a:prstGeom>
        </p:spPr>
      </p:pic>
    </p:spTree>
    <p:extLst>
      <p:ext uri="{BB962C8B-B14F-4D97-AF65-F5344CB8AC3E}">
        <p14:creationId xmlns:p14="http://schemas.microsoft.com/office/powerpoint/2010/main" val="109699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0262A02-A188-8231-1CFC-C03AD4B70750}"/>
              </a:ext>
            </a:extLst>
          </p:cNvPr>
          <p:cNvSpPr txBox="1"/>
          <p:nvPr/>
        </p:nvSpPr>
        <p:spPr>
          <a:xfrm>
            <a:off x="3687762" y="-18552"/>
            <a:ext cx="481647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Table of Content</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8" name="Picture 7" descr="A smoke from a fire&#10;&#10;Description automatically generated with medium confidence">
            <a:extLst>
              <a:ext uri="{FF2B5EF4-FFF2-40B4-BE49-F238E27FC236}">
                <a16:creationId xmlns:a16="http://schemas.microsoft.com/office/drawing/2014/main" id="{E5AD225B-FF32-4F42-6868-4425F1FBB959}"/>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878718"/>
            <a:ext cx="12191999" cy="6218455"/>
          </a:xfrm>
          <a:prstGeom prst="rect">
            <a:avLst/>
          </a:prstGeom>
        </p:spPr>
      </p:pic>
      <p:grpSp>
        <p:nvGrpSpPr>
          <p:cNvPr id="7" name="Group 6">
            <a:extLst>
              <a:ext uri="{FF2B5EF4-FFF2-40B4-BE49-F238E27FC236}">
                <a16:creationId xmlns:a16="http://schemas.microsoft.com/office/drawing/2014/main" id="{663EB287-3DF9-69F5-8737-433C1EB87B41}"/>
              </a:ext>
            </a:extLst>
          </p:cNvPr>
          <p:cNvGrpSpPr/>
          <p:nvPr/>
        </p:nvGrpSpPr>
        <p:grpSpPr>
          <a:xfrm>
            <a:off x="691480" y="878706"/>
            <a:ext cx="10437241" cy="360705"/>
            <a:chOff x="691480" y="878706"/>
            <a:chExt cx="10437241" cy="360705"/>
          </a:xfrm>
        </p:grpSpPr>
        <p:sp>
          <p:nvSpPr>
            <p:cNvPr id="54" name="Rectangle: Rounded Corners 53">
              <a:extLst>
                <a:ext uri="{FF2B5EF4-FFF2-40B4-BE49-F238E27FC236}">
                  <a16:creationId xmlns:a16="http://schemas.microsoft.com/office/drawing/2014/main" id="{A77ECFBD-00D1-6F4A-26DE-772812BB4EB1}"/>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99E33C-5F06-6BCB-6952-793C8A0A770E}"/>
                </a:ext>
              </a:extLst>
            </p:cNvPr>
            <p:cNvSpPr txBox="1"/>
            <p:nvPr/>
          </p:nvSpPr>
          <p:spPr>
            <a:xfrm>
              <a:off x="837381" y="878706"/>
              <a:ext cx="9935393" cy="341312"/>
            </a:xfrm>
            <a:prstGeom prst="rect">
              <a:avLst/>
            </a:prstGeom>
            <a:noFill/>
          </p:spPr>
          <p:txBody>
            <a:bodyPr wrap="square">
              <a:spAutoFit/>
            </a:bodyPr>
            <a:lstStyle/>
            <a:p>
              <a:pPr marL="0" marR="0" algn="just">
                <a:lnSpc>
                  <a:spcPct val="107000"/>
                </a:lnSpc>
                <a:spcBef>
                  <a:spcPts val="0"/>
                </a:spcBef>
                <a:spcAft>
                  <a:spcPts val="800"/>
                </a:spcAft>
              </a:pP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Project Summary								Slide 3</a:t>
              </a:r>
            </a:p>
          </p:txBody>
        </p:sp>
      </p:grpSp>
      <p:sp>
        <p:nvSpPr>
          <p:cNvPr id="29" name="Graphic 5">
            <a:extLst>
              <a:ext uri="{FF2B5EF4-FFF2-40B4-BE49-F238E27FC236}">
                <a16:creationId xmlns:a16="http://schemas.microsoft.com/office/drawing/2014/main" id="{7EC25D71-4150-C33F-7BA2-2B3A62BE8DE0}"/>
              </a:ext>
            </a:extLst>
          </p:cNvPr>
          <p:cNvSpPr>
            <a:spLocks noChangeAspect="1"/>
          </p:cNvSpPr>
          <p:nvPr/>
        </p:nvSpPr>
        <p:spPr>
          <a:xfrm>
            <a:off x="232793" y="1784204"/>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34" name="Graphic 5">
            <a:extLst>
              <a:ext uri="{FF2B5EF4-FFF2-40B4-BE49-F238E27FC236}">
                <a16:creationId xmlns:a16="http://schemas.microsoft.com/office/drawing/2014/main" id="{ED6BDB47-3018-97D1-F32A-C0DF62536F2E}"/>
              </a:ext>
            </a:extLst>
          </p:cNvPr>
          <p:cNvSpPr>
            <a:spLocks noChangeAspect="1"/>
          </p:cNvSpPr>
          <p:nvPr/>
        </p:nvSpPr>
        <p:spPr>
          <a:xfrm>
            <a:off x="232793" y="982454"/>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40" name="Graphic 5">
            <a:extLst>
              <a:ext uri="{FF2B5EF4-FFF2-40B4-BE49-F238E27FC236}">
                <a16:creationId xmlns:a16="http://schemas.microsoft.com/office/drawing/2014/main" id="{7B286C4E-3676-7BC6-E884-9D89576548E5}"/>
              </a:ext>
            </a:extLst>
          </p:cNvPr>
          <p:cNvSpPr>
            <a:spLocks noChangeAspect="1"/>
          </p:cNvSpPr>
          <p:nvPr/>
        </p:nvSpPr>
        <p:spPr>
          <a:xfrm>
            <a:off x="232793" y="2132694"/>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41" name="Graphic 5">
            <a:extLst>
              <a:ext uri="{FF2B5EF4-FFF2-40B4-BE49-F238E27FC236}">
                <a16:creationId xmlns:a16="http://schemas.microsoft.com/office/drawing/2014/main" id="{5C785D0D-67A5-0B00-7CD0-D462059DA23E}"/>
              </a:ext>
            </a:extLst>
          </p:cNvPr>
          <p:cNvSpPr>
            <a:spLocks noChangeAspect="1"/>
          </p:cNvSpPr>
          <p:nvPr/>
        </p:nvSpPr>
        <p:spPr>
          <a:xfrm>
            <a:off x="196635" y="2454264"/>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pic>
        <p:nvPicPr>
          <p:cNvPr id="3" name="Picture 2" descr="A logo with a black background&#10;&#10;Description automatically generated">
            <a:extLst>
              <a:ext uri="{FF2B5EF4-FFF2-40B4-BE49-F238E27FC236}">
                <a16:creationId xmlns:a16="http://schemas.microsoft.com/office/drawing/2014/main" id="{39D5CE7C-38F3-C5D2-5F1B-EBEC534D0F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24CBCB8-A7F9-E64A-5DA5-F99A8864D3A7}"/>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11" name="Group 10">
            <a:extLst>
              <a:ext uri="{FF2B5EF4-FFF2-40B4-BE49-F238E27FC236}">
                <a16:creationId xmlns:a16="http://schemas.microsoft.com/office/drawing/2014/main" id="{156296AB-947A-BAAE-8E41-8E29AF20342B}"/>
              </a:ext>
            </a:extLst>
          </p:cNvPr>
          <p:cNvGrpSpPr/>
          <p:nvPr/>
        </p:nvGrpSpPr>
        <p:grpSpPr>
          <a:xfrm>
            <a:off x="691480" y="1645090"/>
            <a:ext cx="10437241" cy="360705"/>
            <a:chOff x="691480" y="878706"/>
            <a:chExt cx="10437241" cy="360705"/>
          </a:xfrm>
        </p:grpSpPr>
        <p:sp>
          <p:nvSpPr>
            <p:cNvPr id="14" name="Rectangle: Rounded Corners 13">
              <a:extLst>
                <a:ext uri="{FF2B5EF4-FFF2-40B4-BE49-F238E27FC236}">
                  <a16:creationId xmlns:a16="http://schemas.microsoft.com/office/drawing/2014/main" id="{762E2557-9512-A695-E815-1A0D0266546D}"/>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609A2A-1140-CC6C-E81A-17B84AA31C46}"/>
                </a:ext>
              </a:extLst>
            </p:cNvPr>
            <p:cNvSpPr txBox="1"/>
            <p:nvPr/>
          </p:nvSpPr>
          <p:spPr>
            <a:xfrm>
              <a:off x="837381" y="878706"/>
              <a:ext cx="9935393" cy="341312"/>
            </a:xfrm>
            <a:prstGeom prst="rect">
              <a:avLst/>
            </a:prstGeom>
            <a:noFill/>
          </p:spPr>
          <p:txBody>
            <a:bodyPr wrap="square">
              <a:spAutoFit/>
            </a:bodyPr>
            <a:lstStyle/>
            <a:p>
              <a:pPr marL="0" marR="0" algn="just">
                <a:lnSpc>
                  <a:spcPct val="107000"/>
                </a:lnSpc>
                <a:spcBef>
                  <a:spcPts val="0"/>
                </a:spcBef>
                <a:spcAft>
                  <a:spcPts val="800"/>
                </a:spcAft>
              </a:pP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Project Introduction								Slide 5</a:t>
              </a:r>
            </a:p>
          </p:txBody>
        </p:sp>
      </p:grpSp>
      <p:grpSp>
        <p:nvGrpSpPr>
          <p:cNvPr id="19" name="Group 18">
            <a:extLst>
              <a:ext uri="{FF2B5EF4-FFF2-40B4-BE49-F238E27FC236}">
                <a16:creationId xmlns:a16="http://schemas.microsoft.com/office/drawing/2014/main" id="{0B72CAB1-CC86-8896-9ED7-1C3937BC038C}"/>
              </a:ext>
            </a:extLst>
          </p:cNvPr>
          <p:cNvGrpSpPr/>
          <p:nvPr/>
        </p:nvGrpSpPr>
        <p:grpSpPr>
          <a:xfrm>
            <a:off x="691480" y="2018279"/>
            <a:ext cx="10437241" cy="360705"/>
            <a:chOff x="691480" y="878706"/>
            <a:chExt cx="10437241" cy="360705"/>
          </a:xfrm>
        </p:grpSpPr>
        <p:sp>
          <p:nvSpPr>
            <p:cNvPr id="20" name="Rectangle: Rounded Corners 19">
              <a:extLst>
                <a:ext uri="{FF2B5EF4-FFF2-40B4-BE49-F238E27FC236}">
                  <a16:creationId xmlns:a16="http://schemas.microsoft.com/office/drawing/2014/main" id="{C7535F89-A528-974C-D471-668B4F86939A}"/>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B23D29-C822-280A-CACC-43E0B50B38A7}"/>
                </a:ext>
              </a:extLst>
            </p:cNvPr>
            <p:cNvSpPr txBox="1"/>
            <p:nvPr/>
          </p:nvSpPr>
          <p:spPr>
            <a:xfrm>
              <a:off x="837381" y="878706"/>
              <a:ext cx="9935393" cy="341312"/>
            </a:xfrm>
            <a:prstGeom prst="rect">
              <a:avLst/>
            </a:prstGeom>
            <a:noFill/>
          </p:spPr>
          <p:txBody>
            <a:bodyPr wrap="square">
              <a:spAutoFit/>
            </a:bodyPr>
            <a:lstStyle/>
            <a:p>
              <a:pPr marL="0" marR="0" algn="just">
                <a:lnSpc>
                  <a:spcPct val="107000"/>
                </a:lnSpc>
                <a:spcBef>
                  <a:spcPts val="0"/>
                </a:spcBef>
                <a:spcAft>
                  <a:spcPts val="800"/>
                </a:spcAft>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Project Technical Workflow</a:t>
              </a: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							Slide 6</a:t>
              </a:r>
            </a:p>
          </p:txBody>
        </p:sp>
      </p:grpSp>
      <p:grpSp>
        <p:nvGrpSpPr>
          <p:cNvPr id="22" name="Group 21">
            <a:extLst>
              <a:ext uri="{FF2B5EF4-FFF2-40B4-BE49-F238E27FC236}">
                <a16:creationId xmlns:a16="http://schemas.microsoft.com/office/drawing/2014/main" id="{E0F7D5CD-5A21-1EF6-96D3-1D0D01321471}"/>
              </a:ext>
            </a:extLst>
          </p:cNvPr>
          <p:cNvGrpSpPr/>
          <p:nvPr/>
        </p:nvGrpSpPr>
        <p:grpSpPr>
          <a:xfrm>
            <a:off x="691480" y="2392693"/>
            <a:ext cx="10437241" cy="360705"/>
            <a:chOff x="691480" y="878706"/>
            <a:chExt cx="10437241" cy="360705"/>
          </a:xfrm>
        </p:grpSpPr>
        <p:sp>
          <p:nvSpPr>
            <p:cNvPr id="23" name="Rectangle: Rounded Corners 22">
              <a:extLst>
                <a:ext uri="{FF2B5EF4-FFF2-40B4-BE49-F238E27FC236}">
                  <a16:creationId xmlns:a16="http://schemas.microsoft.com/office/drawing/2014/main" id="{4ECB4A2C-9795-7585-3FDF-C3BA104742CD}"/>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3C62534-35D5-7E51-80DA-7658EDC2F8D4}"/>
                </a:ext>
              </a:extLst>
            </p:cNvPr>
            <p:cNvSpPr txBox="1"/>
            <p:nvPr/>
          </p:nvSpPr>
          <p:spPr>
            <a:xfrm>
              <a:off x="837381" y="878706"/>
              <a:ext cx="9935393" cy="341312"/>
            </a:xfrm>
            <a:prstGeom prst="rect">
              <a:avLst/>
            </a:prstGeom>
            <a:noFill/>
          </p:spPr>
          <p:txBody>
            <a:bodyPr wrap="square" lIns="91440" tIns="45720" rIns="91440" bIns="45720" anchor="t">
              <a:spAutoFit/>
            </a:bodyPr>
            <a:lstStyle/>
            <a:p>
              <a:pPr marL="0" marR="0" algn="just">
                <a:lnSpc>
                  <a:spcPct val="107000"/>
                </a:lnSpc>
                <a:spcBef>
                  <a:spcPts val="0"/>
                </a:spcBef>
                <a:spcAft>
                  <a:spcPts val="800"/>
                </a:spcAft>
              </a:pPr>
              <a:r>
                <a:rPr lang="en-US" sz="1600" kern="100" dirty="0">
                  <a:solidFill>
                    <a:schemeClr val="bg1"/>
                  </a:solidFill>
                  <a:effectLst/>
                  <a:latin typeface="Abadi Extra Light"/>
                  <a:ea typeface="Aptos" panose="020B0004020202020204" pitchFamily="34" charset="0"/>
                  <a:cs typeface="Times New Roman"/>
                </a:rPr>
                <a:t>Data Collection								Slide 7</a:t>
              </a:r>
              <a:endPar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endParaRPr>
            </a:p>
          </p:txBody>
        </p:sp>
      </p:grpSp>
      <p:sp>
        <p:nvSpPr>
          <p:cNvPr id="44" name="Graphic 5">
            <a:extLst>
              <a:ext uri="{FF2B5EF4-FFF2-40B4-BE49-F238E27FC236}">
                <a16:creationId xmlns:a16="http://schemas.microsoft.com/office/drawing/2014/main" id="{0503EB69-7B0D-90CB-BDC4-C79DA43EDB54}"/>
              </a:ext>
            </a:extLst>
          </p:cNvPr>
          <p:cNvSpPr>
            <a:spLocks noChangeAspect="1"/>
          </p:cNvSpPr>
          <p:nvPr/>
        </p:nvSpPr>
        <p:spPr>
          <a:xfrm>
            <a:off x="196635" y="282840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45" name="Group 44">
            <a:extLst>
              <a:ext uri="{FF2B5EF4-FFF2-40B4-BE49-F238E27FC236}">
                <a16:creationId xmlns:a16="http://schemas.microsoft.com/office/drawing/2014/main" id="{A6001BF3-DABB-5DA4-501E-3CA6D76AD25D}"/>
              </a:ext>
            </a:extLst>
          </p:cNvPr>
          <p:cNvGrpSpPr/>
          <p:nvPr/>
        </p:nvGrpSpPr>
        <p:grpSpPr>
          <a:xfrm>
            <a:off x="691480" y="2766832"/>
            <a:ext cx="10437241" cy="360705"/>
            <a:chOff x="691480" y="878706"/>
            <a:chExt cx="10437241" cy="360705"/>
          </a:xfrm>
        </p:grpSpPr>
        <p:sp>
          <p:nvSpPr>
            <p:cNvPr id="46" name="Rectangle: Rounded Corners 45">
              <a:extLst>
                <a:ext uri="{FF2B5EF4-FFF2-40B4-BE49-F238E27FC236}">
                  <a16:creationId xmlns:a16="http://schemas.microsoft.com/office/drawing/2014/main" id="{192C4100-D280-32FA-3257-889104AC1B5F}"/>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C56E516-1B9B-A3BF-EA42-5D76A98FE0AE}"/>
                </a:ext>
              </a:extLst>
            </p:cNvPr>
            <p:cNvSpPr txBox="1"/>
            <p:nvPr/>
          </p:nvSpPr>
          <p:spPr>
            <a:xfrm>
              <a:off x="837381" y="878706"/>
              <a:ext cx="9935393" cy="341312"/>
            </a:xfrm>
            <a:prstGeom prst="rect">
              <a:avLst/>
            </a:prstGeom>
            <a:noFill/>
          </p:spPr>
          <p:txBody>
            <a:bodyPr wrap="square" lIns="91440" tIns="45720" rIns="91440" bIns="45720" anchor="t">
              <a:spAutoFit/>
            </a:bodyPr>
            <a:lstStyle/>
            <a:p>
              <a:pPr marL="0" marR="0" algn="just">
                <a:lnSpc>
                  <a:spcPct val="107000"/>
                </a:lnSpc>
                <a:spcBef>
                  <a:spcPts val="0"/>
                </a:spcBef>
                <a:spcAft>
                  <a:spcPts val="800"/>
                </a:spcAft>
              </a:pPr>
              <a:r>
                <a:rPr lang="en-US" sz="1600" kern="100" dirty="0">
                  <a:solidFill>
                    <a:schemeClr val="bg1"/>
                  </a:solidFill>
                  <a:effectLst/>
                  <a:latin typeface="Abadi Extra Light"/>
                  <a:ea typeface="Aptos" panose="020B0004020202020204" pitchFamily="34" charset="0"/>
                  <a:cs typeface="Times New Roman"/>
                </a:rPr>
                <a:t>Data </a:t>
              </a:r>
              <a:r>
                <a:rPr lang="en-US" sz="1600" kern="100" dirty="0">
                  <a:solidFill>
                    <a:schemeClr val="bg1"/>
                  </a:solidFill>
                  <a:latin typeface="Abadi Extra Light"/>
                  <a:ea typeface="Aptos" panose="020B0004020202020204" pitchFamily="34" charset="0"/>
                  <a:cs typeface="Times New Roman"/>
                </a:rPr>
                <a:t>Analysis</a:t>
              </a:r>
              <a:r>
                <a:rPr lang="en-US" sz="1600" kern="100" dirty="0">
                  <a:solidFill>
                    <a:schemeClr val="bg1"/>
                  </a:solidFill>
                  <a:effectLst/>
                  <a:latin typeface="Abadi Extra Light"/>
                  <a:ea typeface="Aptos" panose="020B0004020202020204" pitchFamily="34" charset="0"/>
                  <a:cs typeface="Times New Roman"/>
                </a:rPr>
                <a:t>								Slide 10</a:t>
              </a:r>
              <a:endPar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endParaRPr>
            </a:p>
          </p:txBody>
        </p:sp>
      </p:grpSp>
      <p:sp>
        <p:nvSpPr>
          <p:cNvPr id="48" name="Graphic 5">
            <a:extLst>
              <a:ext uri="{FF2B5EF4-FFF2-40B4-BE49-F238E27FC236}">
                <a16:creationId xmlns:a16="http://schemas.microsoft.com/office/drawing/2014/main" id="{1ECFE123-7B10-0E8D-98A0-9634861F233E}"/>
              </a:ext>
            </a:extLst>
          </p:cNvPr>
          <p:cNvSpPr>
            <a:spLocks noChangeAspect="1"/>
          </p:cNvSpPr>
          <p:nvPr/>
        </p:nvSpPr>
        <p:spPr>
          <a:xfrm>
            <a:off x="196635" y="3202541"/>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49" name="Group 48">
            <a:extLst>
              <a:ext uri="{FF2B5EF4-FFF2-40B4-BE49-F238E27FC236}">
                <a16:creationId xmlns:a16="http://schemas.microsoft.com/office/drawing/2014/main" id="{30EA98E1-0632-37B5-3EEC-7815A8D9B910}"/>
              </a:ext>
            </a:extLst>
          </p:cNvPr>
          <p:cNvGrpSpPr/>
          <p:nvPr/>
        </p:nvGrpSpPr>
        <p:grpSpPr>
          <a:xfrm>
            <a:off x="691480" y="3140970"/>
            <a:ext cx="10437241" cy="360705"/>
            <a:chOff x="691480" y="878706"/>
            <a:chExt cx="10437241" cy="360705"/>
          </a:xfrm>
        </p:grpSpPr>
        <p:sp>
          <p:nvSpPr>
            <p:cNvPr id="50" name="Rectangle: Rounded Corners 49">
              <a:extLst>
                <a:ext uri="{FF2B5EF4-FFF2-40B4-BE49-F238E27FC236}">
                  <a16:creationId xmlns:a16="http://schemas.microsoft.com/office/drawing/2014/main" id="{434F277A-3DE7-49BA-9608-2D7FCE86FAFC}"/>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7E17FF4-42A5-F019-32AC-2A7548A236D7}"/>
                </a:ext>
              </a:extLst>
            </p:cNvPr>
            <p:cNvSpPr txBox="1"/>
            <p:nvPr/>
          </p:nvSpPr>
          <p:spPr>
            <a:xfrm>
              <a:off x="837381" y="878706"/>
              <a:ext cx="9935393" cy="341312"/>
            </a:xfrm>
            <a:prstGeom prst="rect">
              <a:avLst/>
            </a:prstGeom>
            <a:noFill/>
          </p:spPr>
          <p:txBody>
            <a:bodyPr wrap="square" lIns="91440" tIns="45720" rIns="91440" bIns="45720" anchor="t">
              <a:spAutoFit/>
            </a:bodyPr>
            <a:lstStyle/>
            <a:p>
              <a:pPr algn="just">
                <a:lnSpc>
                  <a:spcPct val="107000"/>
                </a:lnSpc>
                <a:spcAft>
                  <a:spcPts val="800"/>
                </a:spcAft>
              </a:pPr>
              <a:r>
                <a:rPr lang="en-US" sz="1600" kern="100" dirty="0">
                  <a:solidFill>
                    <a:schemeClr val="bg1"/>
                  </a:solidFill>
                  <a:effectLst/>
                  <a:latin typeface="Abadi Extra Light"/>
                  <a:ea typeface="Aptos" panose="020B0004020202020204" pitchFamily="34" charset="0"/>
                  <a:cs typeface="Times New Roman"/>
                </a:rPr>
                <a:t>Modeling</a:t>
              </a:r>
              <a:r>
                <a:rPr lang="en-US" sz="1600" kern="100" dirty="0">
                  <a:solidFill>
                    <a:schemeClr val="bg1"/>
                  </a:solidFill>
                  <a:latin typeface="Abadi Extra Light"/>
                  <a:ea typeface="Aptos" panose="020B0004020202020204" pitchFamily="34" charset="0"/>
                  <a:cs typeface="Times New Roman"/>
                </a:rPr>
                <a:t>                                       </a:t>
              </a:r>
              <a:r>
                <a:rPr lang="en-US" sz="1600" kern="100" dirty="0">
                  <a:solidFill>
                    <a:schemeClr val="bg1"/>
                  </a:solidFill>
                  <a:effectLst/>
                  <a:latin typeface="Abadi Extra Light"/>
                  <a:ea typeface="Aptos" panose="020B0004020202020204" pitchFamily="34" charset="0"/>
                  <a:cs typeface="Times New Roman"/>
                </a:rPr>
                <a:t>Slide</a:t>
              </a:r>
              <a:r>
                <a:rPr lang="en-US" sz="1600" kern="100" dirty="0">
                  <a:solidFill>
                    <a:schemeClr val="bg1"/>
                  </a:solidFill>
                  <a:latin typeface="Abadi Extra Light"/>
                  <a:ea typeface="Aptos" panose="020B0004020202020204" pitchFamily="34" charset="0"/>
                  <a:cs typeface="Times New Roman"/>
                </a:rPr>
                <a:t> 14 </a:t>
              </a:r>
              <a:endPar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endParaRPr>
            </a:p>
          </p:txBody>
        </p:sp>
      </p:grpSp>
      <p:sp>
        <p:nvSpPr>
          <p:cNvPr id="52" name="Graphic 5">
            <a:extLst>
              <a:ext uri="{FF2B5EF4-FFF2-40B4-BE49-F238E27FC236}">
                <a16:creationId xmlns:a16="http://schemas.microsoft.com/office/drawing/2014/main" id="{EDF69CFF-F9F4-A3DC-A96F-C90EC79E0137}"/>
              </a:ext>
            </a:extLst>
          </p:cNvPr>
          <p:cNvSpPr>
            <a:spLocks noChangeAspect="1"/>
          </p:cNvSpPr>
          <p:nvPr/>
        </p:nvSpPr>
        <p:spPr>
          <a:xfrm>
            <a:off x="196635" y="3586106"/>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53" name="Group 52">
            <a:extLst>
              <a:ext uri="{FF2B5EF4-FFF2-40B4-BE49-F238E27FC236}">
                <a16:creationId xmlns:a16="http://schemas.microsoft.com/office/drawing/2014/main" id="{7C15BCAA-AC39-C18F-20AF-C0801718C628}"/>
              </a:ext>
            </a:extLst>
          </p:cNvPr>
          <p:cNvGrpSpPr/>
          <p:nvPr/>
        </p:nvGrpSpPr>
        <p:grpSpPr>
          <a:xfrm>
            <a:off x="691480" y="3524535"/>
            <a:ext cx="10437241" cy="360705"/>
            <a:chOff x="691480" y="878706"/>
            <a:chExt cx="10437241" cy="360705"/>
          </a:xfrm>
        </p:grpSpPr>
        <p:sp>
          <p:nvSpPr>
            <p:cNvPr id="55" name="Rectangle: Rounded Corners 54">
              <a:extLst>
                <a:ext uri="{FF2B5EF4-FFF2-40B4-BE49-F238E27FC236}">
                  <a16:creationId xmlns:a16="http://schemas.microsoft.com/office/drawing/2014/main" id="{BDC967FD-930F-D003-E6E5-E70D09E389F6}"/>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12F0AF3-9F36-65D6-8B9E-DF8CE378F426}"/>
                </a:ext>
              </a:extLst>
            </p:cNvPr>
            <p:cNvSpPr txBox="1"/>
            <p:nvPr/>
          </p:nvSpPr>
          <p:spPr>
            <a:xfrm>
              <a:off x="837381" y="878706"/>
              <a:ext cx="9935393" cy="341312"/>
            </a:xfrm>
            <a:prstGeom prst="rect">
              <a:avLst/>
            </a:prstGeom>
            <a:noFill/>
          </p:spPr>
          <p:txBody>
            <a:bodyPr wrap="square" lIns="91440" tIns="45720" rIns="91440" bIns="45720" anchor="t">
              <a:spAutoFit/>
            </a:bodyPr>
            <a:lstStyle/>
            <a:p>
              <a:pPr marL="0" marR="0" algn="just">
                <a:lnSpc>
                  <a:spcPct val="107000"/>
                </a:lnSpc>
                <a:spcBef>
                  <a:spcPts val="0"/>
                </a:spcBef>
                <a:spcAft>
                  <a:spcPts val="800"/>
                </a:spcAft>
              </a:pPr>
              <a:r>
                <a:rPr lang="en-US" sz="1600" kern="100" dirty="0">
                  <a:solidFill>
                    <a:schemeClr val="bg1"/>
                  </a:solidFill>
                  <a:effectLst/>
                  <a:latin typeface="Abadi Extra Light"/>
                  <a:ea typeface="Aptos" panose="020B0004020202020204" pitchFamily="34" charset="0"/>
                  <a:cs typeface="Times New Roman"/>
                </a:rPr>
                <a:t>Deployment &amp; Data Visualization							Slide 20</a:t>
              </a:r>
              <a:endPar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endParaRPr>
            </a:p>
          </p:txBody>
        </p:sp>
      </p:grpSp>
      <p:sp>
        <p:nvSpPr>
          <p:cNvPr id="57" name="Graphic 5">
            <a:extLst>
              <a:ext uri="{FF2B5EF4-FFF2-40B4-BE49-F238E27FC236}">
                <a16:creationId xmlns:a16="http://schemas.microsoft.com/office/drawing/2014/main" id="{9559EF4D-1CEA-EF23-7E06-EBCCD2B00303}"/>
              </a:ext>
            </a:extLst>
          </p:cNvPr>
          <p:cNvSpPr>
            <a:spLocks noChangeAspect="1"/>
          </p:cNvSpPr>
          <p:nvPr/>
        </p:nvSpPr>
        <p:spPr>
          <a:xfrm>
            <a:off x="196635" y="397287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58" name="Group 57">
            <a:extLst>
              <a:ext uri="{FF2B5EF4-FFF2-40B4-BE49-F238E27FC236}">
                <a16:creationId xmlns:a16="http://schemas.microsoft.com/office/drawing/2014/main" id="{F288DA79-B67E-6313-6A6B-22609DB3282E}"/>
              </a:ext>
            </a:extLst>
          </p:cNvPr>
          <p:cNvGrpSpPr/>
          <p:nvPr/>
        </p:nvGrpSpPr>
        <p:grpSpPr>
          <a:xfrm>
            <a:off x="691480" y="3911306"/>
            <a:ext cx="10437241" cy="360705"/>
            <a:chOff x="691480" y="878706"/>
            <a:chExt cx="10437241" cy="360705"/>
          </a:xfrm>
        </p:grpSpPr>
        <p:sp>
          <p:nvSpPr>
            <p:cNvPr id="59" name="Rectangle: Rounded Corners 58">
              <a:extLst>
                <a:ext uri="{FF2B5EF4-FFF2-40B4-BE49-F238E27FC236}">
                  <a16:creationId xmlns:a16="http://schemas.microsoft.com/office/drawing/2014/main" id="{6D284855-8AC5-F580-E766-5F58AC3034BA}"/>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070EF8F-305F-BF2E-BD2F-3E507198C680}"/>
                </a:ext>
              </a:extLst>
            </p:cNvPr>
            <p:cNvSpPr txBox="1"/>
            <p:nvPr/>
          </p:nvSpPr>
          <p:spPr>
            <a:xfrm>
              <a:off x="837381" y="878706"/>
              <a:ext cx="9935393" cy="341312"/>
            </a:xfrm>
            <a:prstGeom prst="rect">
              <a:avLst/>
            </a:prstGeom>
            <a:noFill/>
          </p:spPr>
          <p:txBody>
            <a:bodyPr wrap="square">
              <a:spAutoFit/>
            </a:bodyPr>
            <a:lstStyle/>
            <a:p>
              <a:pPr marL="0" marR="0" algn="just">
                <a:lnSpc>
                  <a:spcPct val="107000"/>
                </a:lnSpc>
                <a:spcBef>
                  <a:spcPts val="0"/>
                </a:spcBef>
                <a:spcAft>
                  <a:spcPts val="800"/>
                </a:spcAft>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Project Cost</a:t>
              </a: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								Slide 25</a:t>
              </a:r>
            </a:p>
          </p:txBody>
        </p:sp>
      </p:grpSp>
      <p:sp>
        <p:nvSpPr>
          <p:cNvPr id="61" name="Graphic 5">
            <a:extLst>
              <a:ext uri="{FF2B5EF4-FFF2-40B4-BE49-F238E27FC236}">
                <a16:creationId xmlns:a16="http://schemas.microsoft.com/office/drawing/2014/main" id="{C9E795AC-7B4C-DCBE-A00C-44D8EBBB3E7A}"/>
              </a:ext>
            </a:extLst>
          </p:cNvPr>
          <p:cNvSpPr>
            <a:spLocks noChangeAspect="1"/>
          </p:cNvSpPr>
          <p:nvPr/>
        </p:nvSpPr>
        <p:spPr>
          <a:xfrm>
            <a:off x="196635" y="435733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62" name="Group 61">
            <a:extLst>
              <a:ext uri="{FF2B5EF4-FFF2-40B4-BE49-F238E27FC236}">
                <a16:creationId xmlns:a16="http://schemas.microsoft.com/office/drawing/2014/main" id="{59125055-026D-4233-5308-170B117ECD95}"/>
              </a:ext>
            </a:extLst>
          </p:cNvPr>
          <p:cNvGrpSpPr/>
          <p:nvPr/>
        </p:nvGrpSpPr>
        <p:grpSpPr>
          <a:xfrm>
            <a:off x="691480" y="4295762"/>
            <a:ext cx="10437241" cy="360705"/>
            <a:chOff x="691480" y="878706"/>
            <a:chExt cx="10437241" cy="360705"/>
          </a:xfrm>
        </p:grpSpPr>
        <p:sp>
          <p:nvSpPr>
            <p:cNvPr id="63" name="Rectangle: Rounded Corners 62">
              <a:extLst>
                <a:ext uri="{FF2B5EF4-FFF2-40B4-BE49-F238E27FC236}">
                  <a16:creationId xmlns:a16="http://schemas.microsoft.com/office/drawing/2014/main" id="{5FC468A1-999D-5523-C43D-9209A4884FF9}"/>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AD72E1C-84D2-9730-6C67-969787434B2F}"/>
                </a:ext>
              </a:extLst>
            </p:cNvPr>
            <p:cNvSpPr txBox="1"/>
            <p:nvPr/>
          </p:nvSpPr>
          <p:spPr>
            <a:xfrm>
              <a:off x="837381" y="878706"/>
              <a:ext cx="9935393" cy="340350"/>
            </a:xfrm>
            <a:prstGeom prst="rect">
              <a:avLst/>
            </a:prstGeom>
            <a:noFill/>
          </p:spPr>
          <p:txBody>
            <a:bodyPr wrap="square" lIns="91440" tIns="45720" rIns="91440" bIns="45720" anchor="t">
              <a:spAutoFit/>
            </a:bodyPr>
            <a:lstStyle/>
            <a:p>
              <a:pPr algn="just">
                <a:lnSpc>
                  <a:spcPct val="107000"/>
                </a:lnSpc>
                <a:spcAft>
                  <a:spcPts val="800"/>
                </a:spcAft>
              </a:pPr>
              <a:r>
                <a:rPr lang="en-US" sz="1600" kern="100" dirty="0">
                  <a:solidFill>
                    <a:schemeClr val="bg1"/>
                  </a:solidFill>
                  <a:latin typeface="Abadi Extra Light"/>
                  <a:ea typeface="Aptos" panose="020B0004020202020204" pitchFamily="34" charset="0"/>
                  <a:cs typeface="Times New Roman"/>
                </a:rPr>
                <a:t>Project Overall Status                               	</a:t>
              </a:r>
              <a:r>
                <a:rPr lang="en-US" sz="1600" kern="100" dirty="0">
                  <a:solidFill>
                    <a:schemeClr val="bg1"/>
                  </a:solidFill>
                  <a:effectLst/>
                  <a:latin typeface="Abadi Extra Light"/>
                  <a:ea typeface="Aptos" panose="020B0004020202020204" pitchFamily="34" charset="0"/>
                  <a:cs typeface="Times New Roman"/>
                </a:rPr>
                <a:t>Slide </a:t>
              </a:r>
              <a:r>
                <a:rPr lang="en-US" sz="1600" kern="100" dirty="0">
                  <a:solidFill>
                    <a:schemeClr val="bg1"/>
                  </a:solidFill>
                  <a:latin typeface="Abadi Extra Light"/>
                  <a:ea typeface="Aptos" panose="020B0004020202020204" pitchFamily="34" charset="0"/>
                  <a:cs typeface="Times New Roman"/>
                </a:rPr>
                <a:t>28</a:t>
              </a:r>
              <a:endParaRPr lang="en-US" sz="1600" kern="100" dirty="0">
                <a:solidFill>
                  <a:schemeClr val="bg1"/>
                </a:solidFill>
                <a:effectLst/>
                <a:latin typeface="Abadi Extra Light"/>
                <a:ea typeface="Aptos" panose="020B0004020202020204" pitchFamily="34" charset="0"/>
                <a:cs typeface="Times New Roman"/>
              </a:endParaRPr>
            </a:p>
          </p:txBody>
        </p:sp>
      </p:grpSp>
      <p:sp>
        <p:nvSpPr>
          <p:cNvPr id="65" name="Graphic 5">
            <a:extLst>
              <a:ext uri="{FF2B5EF4-FFF2-40B4-BE49-F238E27FC236}">
                <a16:creationId xmlns:a16="http://schemas.microsoft.com/office/drawing/2014/main" id="{5728890B-AC46-00E3-5E59-F211E3494C7D}"/>
              </a:ext>
            </a:extLst>
          </p:cNvPr>
          <p:cNvSpPr>
            <a:spLocks noChangeAspect="1"/>
          </p:cNvSpPr>
          <p:nvPr/>
        </p:nvSpPr>
        <p:spPr>
          <a:xfrm>
            <a:off x="196635" y="473207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66" name="Group 65">
            <a:extLst>
              <a:ext uri="{FF2B5EF4-FFF2-40B4-BE49-F238E27FC236}">
                <a16:creationId xmlns:a16="http://schemas.microsoft.com/office/drawing/2014/main" id="{BFCD27BB-DFB8-5F71-99E1-E1E59E887227}"/>
              </a:ext>
            </a:extLst>
          </p:cNvPr>
          <p:cNvGrpSpPr/>
          <p:nvPr/>
        </p:nvGrpSpPr>
        <p:grpSpPr>
          <a:xfrm>
            <a:off x="691480" y="4670508"/>
            <a:ext cx="10437241" cy="360705"/>
            <a:chOff x="691480" y="878706"/>
            <a:chExt cx="10437241" cy="360705"/>
          </a:xfrm>
        </p:grpSpPr>
        <p:sp>
          <p:nvSpPr>
            <p:cNvPr id="67" name="Rectangle: Rounded Corners 66">
              <a:extLst>
                <a:ext uri="{FF2B5EF4-FFF2-40B4-BE49-F238E27FC236}">
                  <a16:creationId xmlns:a16="http://schemas.microsoft.com/office/drawing/2014/main" id="{60A05761-4E3E-2DC6-C6BA-29584D8FC8D4}"/>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17EE4F7-D83D-2A06-B890-345E5F7514FE}"/>
                </a:ext>
              </a:extLst>
            </p:cNvPr>
            <p:cNvSpPr txBox="1"/>
            <p:nvPr/>
          </p:nvSpPr>
          <p:spPr>
            <a:xfrm>
              <a:off x="837381" y="878706"/>
              <a:ext cx="9935393" cy="341312"/>
            </a:xfrm>
            <a:prstGeom prst="rect">
              <a:avLst/>
            </a:prstGeom>
            <a:noFill/>
          </p:spPr>
          <p:txBody>
            <a:bodyPr wrap="square" lIns="91440" tIns="45720" rIns="91440" bIns="45720" anchor="t">
              <a:spAutoFit/>
            </a:bodyPr>
            <a:lstStyle/>
            <a:p>
              <a:pPr algn="just">
                <a:lnSpc>
                  <a:spcPct val="107000"/>
                </a:lnSpc>
                <a:spcAft>
                  <a:spcPts val="800"/>
                </a:spcAft>
              </a:pPr>
              <a:r>
                <a:rPr lang="en-US" sz="1600" kern="100" dirty="0">
                  <a:solidFill>
                    <a:schemeClr val="bg1"/>
                  </a:solidFill>
                  <a:latin typeface="Abadi Extra Light"/>
                  <a:ea typeface="Aptos" panose="020B0004020202020204" pitchFamily="34" charset="0"/>
                  <a:cs typeface="Times New Roman"/>
                </a:rPr>
                <a:t>Results                                          Slide</a:t>
              </a:r>
              <a:r>
                <a:rPr lang="en-US" sz="1600" kern="100" dirty="0">
                  <a:solidFill>
                    <a:schemeClr val="bg1"/>
                  </a:solidFill>
                  <a:effectLst/>
                  <a:latin typeface="Abadi Extra Light"/>
                  <a:ea typeface="Aptos" panose="020B0004020202020204" pitchFamily="34" charset="0"/>
                  <a:cs typeface="Times New Roman"/>
                </a:rPr>
                <a:t> </a:t>
              </a:r>
              <a:r>
                <a:rPr lang="en-US" sz="1600" kern="100" dirty="0">
                  <a:solidFill>
                    <a:schemeClr val="bg1"/>
                  </a:solidFill>
                  <a:latin typeface="Abadi Extra Light"/>
                  <a:ea typeface="Aptos" panose="020B0004020202020204" pitchFamily="34" charset="0"/>
                  <a:cs typeface="Times New Roman"/>
                </a:rPr>
                <a:t>29</a:t>
              </a:r>
              <a:endParaRPr lang="en-US" sz="1600" kern="100" dirty="0">
                <a:solidFill>
                  <a:schemeClr val="bg1"/>
                </a:solidFill>
                <a:effectLst/>
                <a:latin typeface="Abadi Extra Light"/>
                <a:ea typeface="Aptos" panose="020B0004020202020204" pitchFamily="34" charset="0"/>
                <a:cs typeface="Times New Roman"/>
              </a:endParaRPr>
            </a:p>
          </p:txBody>
        </p:sp>
      </p:grpSp>
      <p:sp>
        <p:nvSpPr>
          <p:cNvPr id="69" name="Graphic 5">
            <a:extLst>
              <a:ext uri="{FF2B5EF4-FFF2-40B4-BE49-F238E27FC236}">
                <a16:creationId xmlns:a16="http://schemas.microsoft.com/office/drawing/2014/main" id="{B9C28101-9D6C-75D1-C8E1-9E1F073AD35A}"/>
              </a:ext>
            </a:extLst>
          </p:cNvPr>
          <p:cNvSpPr>
            <a:spLocks noChangeAspect="1"/>
          </p:cNvSpPr>
          <p:nvPr/>
        </p:nvSpPr>
        <p:spPr>
          <a:xfrm>
            <a:off x="196635" y="5115970"/>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grpSp>
        <p:nvGrpSpPr>
          <p:cNvPr id="71" name="Group 70">
            <a:extLst>
              <a:ext uri="{FF2B5EF4-FFF2-40B4-BE49-F238E27FC236}">
                <a16:creationId xmlns:a16="http://schemas.microsoft.com/office/drawing/2014/main" id="{100E335A-5103-7DCA-BF01-B03629C55EB7}"/>
              </a:ext>
            </a:extLst>
          </p:cNvPr>
          <p:cNvGrpSpPr/>
          <p:nvPr/>
        </p:nvGrpSpPr>
        <p:grpSpPr>
          <a:xfrm>
            <a:off x="691480" y="5054399"/>
            <a:ext cx="10437241" cy="360705"/>
            <a:chOff x="691480" y="878706"/>
            <a:chExt cx="10437241" cy="360705"/>
          </a:xfrm>
        </p:grpSpPr>
        <p:sp>
          <p:nvSpPr>
            <p:cNvPr id="72" name="Rectangle: Rounded Corners 71">
              <a:extLst>
                <a:ext uri="{FF2B5EF4-FFF2-40B4-BE49-F238E27FC236}">
                  <a16:creationId xmlns:a16="http://schemas.microsoft.com/office/drawing/2014/main" id="{9D523DA0-FFEE-B1A2-69BC-5EBFFCBA6934}"/>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03D31EF-EE93-4B87-B531-BC06BAC2C466}"/>
                </a:ext>
              </a:extLst>
            </p:cNvPr>
            <p:cNvSpPr txBox="1"/>
            <p:nvPr/>
          </p:nvSpPr>
          <p:spPr>
            <a:xfrm>
              <a:off x="837381" y="878706"/>
              <a:ext cx="9935393" cy="341312"/>
            </a:xfrm>
            <a:prstGeom prst="rect">
              <a:avLst/>
            </a:prstGeom>
            <a:noFill/>
          </p:spPr>
          <p:txBody>
            <a:bodyPr wrap="square" lIns="91440" tIns="45720" rIns="91440" bIns="45720" anchor="t">
              <a:spAutoFit/>
            </a:bodyPr>
            <a:lstStyle/>
            <a:p>
              <a:pPr algn="just">
                <a:lnSpc>
                  <a:spcPct val="107000"/>
                </a:lnSpc>
                <a:spcAft>
                  <a:spcPts val="800"/>
                </a:spcAft>
              </a:pPr>
              <a:r>
                <a:rPr lang="en-US" sz="1600" kern="100" dirty="0">
                  <a:solidFill>
                    <a:schemeClr val="bg1"/>
                  </a:solidFill>
                  <a:latin typeface="Abadi Extra Light"/>
                  <a:ea typeface="Aptos" panose="020B0004020202020204" pitchFamily="34" charset="0"/>
                  <a:cs typeface="Times New Roman"/>
                </a:rPr>
                <a:t>Conclusion									</a:t>
              </a:r>
              <a:r>
                <a:rPr lang="en-US" sz="1600" kern="100" dirty="0">
                  <a:solidFill>
                    <a:schemeClr val="bg1"/>
                  </a:solidFill>
                  <a:effectLst/>
                  <a:latin typeface="Abadi Extra Light"/>
                  <a:ea typeface="Aptos" panose="020B0004020202020204" pitchFamily="34" charset="0"/>
                  <a:cs typeface="Times New Roman"/>
                </a:rPr>
                <a:t>Slide 30</a:t>
              </a:r>
            </a:p>
          </p:txBody>
        </p:sp>
      </p:grpSp>
      <p:grpSp>
        <p:nvGrpSpPr>
          <p:cNvPr id="10" name="Group 9">
            <a:extLst>
              <a:ext uri="{FF2B5EF4-FFF2-40B4-BE49-F238E27FC236}">
                <a16:creationId xmlns:a16="http://schemas.microsoft.com/office/drawing/2014/main" id="{75F950CA-0C34-D0DE-A96E-BACE530C5162}"/>
              </a:ext>
            </a:extLst>
          </p:cNvPr>
          <p:cNvGrpSpPr/>
          <p:nvPr/>
        </p:nvGrpSpPr>
        <p:grpSpPr>
          <a:xfrm>
            <a:off x="691480" y="1262581"/>
            <a:ext cx="10437241" cy="360705"/>
            <a:chOff x="691480" y="878706"/>
            <a:chExt cx="10437241" cy="360705"/>
          </a:xfrm>
        </p:grpSpPr>
        <p:sp>
          <p:nvSpPr>
            <p:cNvPr id="12" name="Rectangle: Rounded Corners 11">
              <a:extLst>
                <a:ext uri="{FF2B5EF4-FFF2-40B4-BE49-F238E27FC236}">
                  <a16:creationId xmlns:a16="http://schemas.microsoft.com/office/drawing/2014/main" id="{8BB7DE12-1CFF-7F29-1AFC-05F03DF1B768}"/>
                </a:ext>
              </a:extLst>
            </p:cNvPr>
            <p:cNvSpPr/>
            <p:nvPr/>
          </p:nvSpPr>
          <p:spPr>
            <a:xfrm>
              <a:off x="691480" y="898101"/>
              <a:ext cx="10437241" cy="34131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DEBC544-0708-F3EF-BE69-742FB4318942}"/>
                </a:ext>
              </a:extLst>
            </p:cNvPr>
            <p:cNvSpPr txBox="1"/>
            <p:nvPr/>
          </p:nvSpPr>
          <p:spPr>
            <a:xfrm>
              <a:off x="837381" y="878706"/>
              <a:ext cx="9935393" cy="341312"/>
            </a:xfrm>
            <a:prstGeom prst="rect">
              <a:avLst/>
            </a:prstGeom>
            <a:noFill/>
          </p:spPr>
          <p:txBody>
            <a:bodyPr wrap="square">
              <a:spAutoFit/>
            </a:bodyPr>
            <a:lstStyle/>
            <a:p>
              <a:pPr marL="0" marR="0" algn="just">
                <a:lnSpc>
                  <a:spcPct val="107000"/>
                </a:lnSpc>
                <a:spcBef>
                  <a:spcPts val="0"/>
                </a:spcBef>
                <a:spcAft>
                  <a:spcPts val="800"/>
                </a:spcAft>
              </a:pP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Team Profile								Slide </a:t>
              </a: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4</a:t>
              </a:r>
              <a:endPar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endParaRPr>
            </a:p>
          </p:txBody>
        </p:sp>
      </p:grpSp>
      <p:sp>
        <p:nvSpPr>
          <p:cNvPr id="16" name="Graphic 5">
            <a:extLst>
              <a:ext uri="{FF2B5EF4-FFF2-40B4-BE49-F238E27FC236}">
                <a16:creationId xmlns:a16="http://schemas.microsoft.com/office/drawing/2014/main" id="{0D6FBC98-FC71-B5D1-8A14-99BC84E40968}"/>
              </a:ext>
            </a:extLst>
          </p:cNvPr>
          <p:cNvSpPr>
            <a:spLocks noChangeAspect="1"/>
          </p:cNvSpPr>
          <p:nvPr/>
        </p:nvSpPr>
        <p:spPr>
          <a:xfrm>
            <a:off x="232793" y="136632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Tree>
    <p:extLst>
      <p:ext uri="{BB962C8B-B14F-4D97-AF65-F5344CB8AC3E}">
        <p14:creationId xmlns:p14="http://schemas.microsoft.com/office/powerpoint/2010/main" val="135197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C4DC42AD-027B-1613-7124-EC6B88D2F0BE}"/>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151090" y="2207"/>
            <a:ext cx="8007181"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63" name="Group 62">
            <a:extLst>
              <a:ext uri="{FF2B5EF4-FFF2-40B4-BE49-F238E27FC236}">
                <a16:creationId xmlns:a16="http://schemas.microsoft.com/office/drawing/2014/main" id="{1EBB3913-0F2F-BD23-53B6-D9A61E70D0E6}"/>
              </a:ext>
            </a:extLst>
          </p:cNvPr>
          <p:cNvGrpSpPr/>
          <p:nvPr/>
        </p:nvGrpSpPr>
        <p:grpSpPr>
          <a:xfrm>
            <a:off x="1463033" y="1221143"/>
            <a:ext cx="9218020" cy="5220638"/>
            <a:chOff x="1602377" y="1221143"/>
            <a:chExt cx="9218020" cy="5220638"/>
          </a:xfrm>
        </p:grpSpPr>
        <p:pic>
          <p:nvPicPr>
            <p:cNvPr id="8" name="Picture 7" descr="A colorful hexagons in a circle&#10;&#10;Description automatically generated">
              <a:extLst>
                <a:ext uri="{FF2B5EF4-FFF2-40B4-BE49-F238E27FC236}">
                  <a16:creationId xmlns:a16="http://schemas.microsoft.com/office/drawing/2014/main" id="{791973D5-8E62-FC62-248F-924DD2ADC69E}"/>
                </a:ext>
              </a:extLst>
            </p:cNvPr>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2753" t="18897" r="33188" b="16136"/>
            <a:stretch/>
          </p:blipFill>
          <p:spPr>
            <a:xfrm>
              <a:off x="4467496" y="2223653"/>
              <a:ext cx="3459480" cy="3519417"/>
            </a:xfrm>
            <a:prstGeom prst="rect">
              <a:avLst/>
            </a:prstGeom>
          </p:spPr>
        </p:pic>
        <p:grpSp>
          <p:nvGrpSpPr>
            <p:cNvPr id="37" name="Group 36">
              <a:extLst>
                <a:ext uri="{FF2B5EF4-FFF2-40B4-BE49-F238E27FC236}">
                  <a16:creationId xmlns:a16="http://schemas.microsoft.com/office/drawing/2014/main" id="{A00F0522-46EF-D7E1-AD1B-195159A9622F}"/>
                </a:ext>
              </a:extLst>
            </p:cNvPr>
            <p:cNvGrpSpPr/>
            <p:nvPr/>
          </p:nvGrpSpPr>
          <p:grpSpPr>
            <a:xfrm>
              <a:off x="1602377" y="2874504"/>
              <a:ext cx="2908663" cy="196740"/>
              <a:chOff x="1602377" y="2874504"/>
              <a:chExt cx="2908663" cy="196740"/>
            </a:xfrm>
          </p:grpSpPr>
          <p:cxnSp>
            <p:nvCxnSpPr>
              <p:cNvPr id="10" name="Straight Connector 9">
                <a:extLst>
                  <a:ext uri="{FF2B5EF4-FFF2-40B4-BE49-F238E27FC236}">
                    <a16:creationId xmlns:a16="http://schemas.microsoft.com/office/drawing/2014/main" id="{502E58BC-942A-F434-99A3-034C96B9A288}"/>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5CE2762-2732-A3C4-97A0-931812DE021A}"/>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D92656AD-B8F1-A0C1-40D9-D89D1CF5ED7C}"/>
                </a:ext>
              </a:extLst>
            </p:cNvPr>
            <p:cNvCxnSpPr>
              <a:cxnSpLocks/>
            </p:cNvCxnSpPr>
            <p:nvPr/>
          </p:nvCxnSpPr>
          <p:spPr>
            <a:xfrm flipH="1" flipV="1">
              <a:off x="4554585" y="1324129"/>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22510E1-65A5-54AC-7E3C-D217457D937D}"/>
                </a:ext>
              </a:extLst>
            </p:cNvPr>
            <p:cNvGrpSpPr/>
            <p:nvPr/>
          </p:nvGrpSpPr>
          <p:grpSpPr>
            <a:xfrm>
              <a:off x="1602377" y="4894893"/>
              <a:ext cx="2908663" cy="196740"/>
              <a:chOff x="1602377" y="2874504"/>
              <a:chExt cx="2908663" cy="196740"/>
            </a:xfrm>
          </p:grpSpPr>
          <p:cxnSp>
            <p:nvCxnSpPr>
              <p:cNvPr id="15" name="Straight Connector 14">
                <a:extLst>
                  <a:ext uri="{FF2B5EF4-FFF2-40B4-BE49-F238E27FC236}">
                    <a16:creationId xmlns:a16="http://schemas.microsoft.com/office/drawing/2014/main" id="{378EA019-FFBD-0F34-04E7-A826DD47320B}"/>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3CCA908-BB47-6D9E-1B93-F99937F6D646}"/>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1477D5F-A39B-5650-4415-5629BE9A1F4E}"/>
                </a:ext>
              </a:extLst>
            </p:cNvPr>
            <p:cNvGrpSpPr/>
            <p:nvPr/>
          </p:nvGrpSpPr>
          <p:grpSpPr>
            <a:xfrm rot="10800000">
              <a:off x="7911734" y="2879961"/>
              <a:ext cx="2908663" cy="196740"/>
              <a:chOff x="1602377" y="2891922"/>
              <a:chExt cx="2908663" cy="196740"/>
            </a:xfrm>
          </p:grpSpPr>
          <p:cxnSp>
            <p:nvCxnSpPr>
              <p:cNvPr id="18" name="Straight Connector 17">
                <a:extLst>
                  <a:ext uri="{FF2B5EF4-FFF2-40B4-BE49-F238E27FC236}">
                    <a16:creationId xmlns:a16="http://schemas.microsoft.com/office/drawing/2014/main" id="{A05F072E-C0F6-5E72-5BB4-368C8CD5009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FC74912-7FC5-497A-0C2E-2D6751B88284}"/>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03CE428-BE57-B59D-ED95-29813CB7EC53}"/>
                </a:ext>
              </a:extLst>
            </p:cNvPr>
            <p:cNvGrpSpPr/>
            <p:nvPr/>
          </p:nvGrpSpPr>
          <p:grpSpPr>
            <a:xfrm rot="10800000">
              <a:off x="7911734" y="4894893"/>
              <a:ext cx="2908663" cy="196740"/>
              <a:chOff x="1602377" y="2891922"/>
              <a:chExt cx="2908663" cy="196740"/>
            </a:xfrm>
          </p:grpSpPr>
          <p:cxnSp>
            <p:nvCxnSpPr>
              <p:cNvPr id="21" name="Straight Connector 20">
                <a:extLst>
                  <a:ext uri="{FF2B5EF4-FFF2-40B4-BE49-F238E27FC236}">
                    <a16:creationId xmlns:a16="http://schemas.microsoft.com/office/drawing/2014/main" id="{1DE6FDB8-7AAC-9B52-9CA0-E297C2915EC9}"/>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52458D8-94FC-E88E-5E00-EEEB8BBA7B9E}"/>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910D9F-E889-81B2-030D-A1204BD50AC2}"/>
                </a:ext>
              </a:extLst>
            </p:cNvPr>
            <p:cNvGrpSpPr/>
            <p:nvPr/>
          </p:nvGrpSpPr>
          <p:grpSpPr>
            <a:xfrm rot="10800000">
              <a:off x="7876898" y="6210204"/>
              <a:ext cx="2943499" cy="196740"/>
              <a:chOff x="1602377" y="2891922"/>
              <a:chExt cx="2943499" cy="196740"/>
            </a:xfrm>
          </p:grpSpPr>
          <p:cxnSp>
            <p:nvCxnSpPr>
              <p:cNvPr id="24" name="Straight Connector 23">
                <a:extLst>
                  <a:ext uri="{FF2B5EF4-FFF2-40B4-BE49-F238E27FC236}">
                    <a16:creationId xmlns:a16="http://schemas.microsoft.com/office/drawing/2014/main" id="{CB061F81-2573-9289-4FFA-F59EDD7B5942}"/>
                  </a:ext>
                </a:extLst>
              </p:cNvPr>
              <p:cNvCxnSpPr>
                <a:cxnSpLocks/>
              </p:cNvCxnSpPr>
              <p:nvPr/>
            </p:nvCxnSpPr>
            <p:spPr>
              <a:xfrm rot="10800000" flipV="1">
                <a:off x="1767840" y="2975296"/>
                <a:ext cx="2778036" cy="1174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3F2E56F-FF9A-3BD9-8A60-B42879D59A71}"/>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B27CDB4-DB21-33A3-FE97-96993F246F67}"/>
                </a:ext>
              </a:extLst>
            </p:cNvPr>
            <p:cNvGrpSpPr/>
            <p:nvPr/>
          </p:nvGrpSpPr>
          <p:grpSpPr>
            <a:xfrm rot="10800000">
              <a:off x="7911734" y="1234468"/>
              <a:ext cx="2908663" cy="196740"/>
              <a:chOff x="1602377" y="2891922"/>
              <a:chExt cx="2908663" cy="196740"/>
            </a:xfrm>
          </p:grpSpPr>
          <p:cxnSp>
            <p:nvCxnSpPr>
              <p:cNvPr id="28" name="Straight Connector 27">
                <a:extLst>
                  <a:ext uri="{FF2B5EF4-FFF2-40B4-BE49-F238E27FC236}">
                    <a16:creationId xmlns:a16="http://schemas.microsoft.com/office/drawing/2014/main" id="{4AC4609F-CF3A-4A6B-ABBF-B2376733198F}"/>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8693E03-106A-6446-1C4B-C8C0DAF54233}"/>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DF4D9D8B-BA0A-A853-BF22-D70EBC19081F}"/>
                </a:ext>
              </a:extLst>
            </p:cNvPr>
            <p:cNvGrpSpPr/>
            <p:nvPr/>
          </p:nvGrpSpPr>
          <p:grpSpPr>
            <a:xfrm>
              <a:off x="1602377" y="1221143"/>
              <a:ext cx="2978332" cy="196740"/>
              <a:chOff x="1602377" y="2874504"/>
              <a:chExt cx="2978332" cy="196740"/>
            </a:xfrm>
          </p:grpSpPr>
          <p:cxnSp>
            <p:nvCxnSpPr>
              <p:cNvPr id="31" name="Straight Connector 30">
                <a:extLst>
                  <a:ext uri="{FF2B5EF4-FFF2-40B4-BE49-F238E27FC236}">
                    <a16:creationId xmlns:a16="http://schemas.microsoft.com/office/drawing/2014/main" id="{9281C004-FD9C-AA54-DBE4-1B85A9774241}"/>
                  </a:ext>
                </a:extLst>
              </p:cNvPr>
              <p:cNvCxnSpPr>
                <a:cxnSpLocks/>
              </p:cNvCxnSpPr>
              <p:nvPr/>
            </p:nvCxnSpPr>
            <p:spPr>
              <a:xfrm flipH="1">
                <a:off x="1767840" y="2986199"/>
                <a:ext cx="2812869" cy="841"/>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E485F55-F83F-6180-4CC5-DB110AD66AA5}"/>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B880E19-2A31-46BB-C917-8E232A5CB0BB}"/>
                </a:ext>
              </a:extLst>
            </p:cNvPr>
            <p:cNvGrpSpPr/>
            <p:nvPr/>
          </p:nvGrpSpPr>
          <p:grpSpPr>
            <a:xfrm>
              <a:off x="1602377" y="6245041"/>
              <a:ext cx="2908663" cy="196740"/>
              <a:chOff x="1602377" y="2874504"/>
              <a:chExt cx="2908663" cy="196740"/>
            </a:xfrm>
          </p:grpSpPr>
          <p:cxnSp>
            <p:nvCxnSpPr>
              <p:cNvPr id="34" name="Straight Connector 33">
                <a:extLst>
                  <a:ext uri="{FF2B5EF4-FFF2-40B4-BE49-F238E27FC236}">
                    <a16:creationId xmlns:a16="http://schemas.microsoft.com/office/drawing/2014/main" id="{FE769B5E-5D2A-7E17-26E1-9110E35D7BD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9EFDC2A-B6EA-C57B-0933-132F25607813}"/>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08BB0D75-6D86-4607-D6B4-4D8F0B9CB33F}"/>
                </a:ext>
              </a:extLst>
            </p:cNvPr>
            <p:cNvCxnSpPr>
              <a:cxnSpLocks/>
            </p:cNvCxnSpPr>
            <p:nvPr/>
          </p:nvCxnSpPr>
          <p:spPr>
            <a:xfrm flipH="1" flipV="1">
              <a:off x="6788326" y="5551213"/>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3D71CC-C0FF-4CE0-6440-ADD1BD853970}"/>
                </a:ext>
              </a:extLst>
            </p:cNvPr>
            <p:cNvCxnSpPr>
              <a:cxnSpLocks/>
            </p:cNvCxnSpPr>
            <p:nvPr/>
          </p:nvCxnSpPr>
          <p:spPr>
            <a:xfrm flipH="1">
              <a:off x="4467495" y="5755105"/>
              <a:ext cx="892635" cy="614507"/>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4D0D3F-A1DC-2099-3860-7EE3ACE469EC}"/>
                </a:ext>
              </a:extLst>
            </p:cNvPr>
            <p:cNvCxnSpPr>
              <a:cxnSpLocks/>
            </p:cNvCxnSpPr>
            <p:nvPr/>
          </p:nvCxnSpPr>
          <p:spPr>
            <a:xfrm flipH="1">
              <a:off x="6877245" y="1327072"/>
              <a:ext cx="1049730" cy="72265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FFA820DC-1CD2-C5E9-25FF-730C5EA0F733}"/>
                </a:ext>
              </a:extLst>
            </p:cNvPr>
            <p:cNvSpPr/>
            <p:nvPr/>
          </p:nvSpPr>
          <p:spPr>
            <a:xfrm>
              <a:off x="4001594" y="1832730"/>
              <a:ext cx="4419596" cy="4215600"/>
            </a:xfrm>
            <a:custGeom>
              <a:avLst/>
              <a:gdLst>
                <a:gd name="connsiteX0" fmla="*/ 2209793 w 4419596"/>
                <a:gd name="connsiteY0" fmla="*/ 840662 h 4215600"/>
                <a:gd name="connsiteX1" fmla="*/ 892627 w 4419596"/>
                <a:gd name="connsiteY1" fmla="*/ 2107616 h 4215600"/>
                <a:gd name="connsiteX2" fmla="*/ 2209793 w 4419596"/>
                <a:gd name="connsiteY2" fmla="*/ 3374570 h 4215600"/>
                <a:gd name="connsiteX3" fmla="*/ 3526959 w 4419596"/>
                <a:gd name="connsiteY3" fmla="*/ 2107616 h 4215600"/>
                <a:gd name="connsiteX4" fmla="*/ 2209793 w 4419596"/>
                <a:gd name="connsiteY4" fmla="*/ 840662 h 4215600"/>
                <a:gd name="connsiteX5" fmla="*/ 2209798 w 4419596"/>
                <a:gd name="connsiteY5" fmla="*/ 0 h 4215600"/>
                <a:gd name="connsiteX6" fmla="*/ 4419596 w 4419596"/>
                <a:gd name="connsiteY6" fmla="*/ 2107800 h 4215600"/>
                <a:gd name="connsiteX7" fmla="*/ 2209798 w 4419596"/>
                <a:gd name="connsiteY7" fmla="*/ 4215600 h 4215600"/>
                <a:gd name="connsiteX8" fmla="*/ 0 w 4419596"/>
                <a:gd name="connsiteY8" fmla="*/ 2107800 h 4215600"/>
                <a:gd name="connsiteX9" fmla="*/ 2209798 w 4419596"/>
                <a:gd name="connsiteY9" fmla="*/ 0 h 42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596" h="4215600">
                  <a:moveTo>
                    <a:pt x="2209793" y="840662"/>
                  </a:moveTo>
                  <a:cubicBezTo>
                    <a:pt x="1482342" y="840662"/>
                    <a:pt x="892627" y="1407897"/>
                    <a:pt x="892627" y="2107616"/>
                  </a:cubicBezTo>
                  <a:cubicBezTo>
                    <a:pt x="892627" y="2807335"/>
                    <a:pt x="1482342" y="3374570"/>
                    <a:pt x="2209793" y="3374570"/>
                  </a:cubicBezTo>
                  <a:cubicBezTo>
                    <a:pt x="2937244" y="3374570"/>
                    <a:pt x="3526959" y="2807335"/>
                    <a:pt x="3526959" y="2107616"/>
                  </a:cubicBezTo>
                  <a:cubicBezTo>
                    <a:pt x="3526959" y="1407897"/>
                    <a:pt x="2937244" y="840662"/>
                    <a:pt x="2209793" y="840662"/>
                  </a:cubicBezTo>
                  <a:close/>
                  <a:moveTo>
                    <a:pt x="2209798" y="0"/>
                  </a:moveTo>
                  <a:cubicBezTo>
                    <a:pt x="3430236" y="0"/>
                    <a:pt x="4419596" y="943694"/>
                    <a:pt x="4419596" y="2107800"/>
                  </a:cubicBezTo>
                  <a:cubicBezTo>
                    <a:pt x="4419596" y="3271906"/>
                    <a:pt x="3430236" y="4215600"/>
                    <a:pt x="2209798" y="4215600"/>
                  </a:cubicBezTo>
                  <a:cubicBezTo>
                    <a:pt x="989360" y="4215600"/>
                    <a:pt x="0" y="3271906"/>
                    <a:pt x="0" y="2107800"/>
                  </a:cubicBezTo>
                  <a:cubicBezTo>
                    <a:pt x="0" y="943694"/>
                    <a:pt x="989360" y="0"/>
                    <a:pt x="2209798" y="0"/>
                  </a:cubicBezTo>
                  <a:close/>
                </a:path>
              </a:pathLst>
            </a:custGeom>
            <a:solidFill>
              <a:schemeClr val="accent5">
                <a:lumMod val="60000"/>
                <a:lumOff val="4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Graphic 5">
            <a:extLst>
              <a:ext uri="{FF2B5EF4-FFF2-40B4-BE49-F238E27FC236}">
                <a16:creationId xmlns:a16="http://schemas.microsoft.com/office/drawing/2014/main" id="{918313CD-096D-A02F-E4B8-43706D2D69D5}"/>
              </a:ext>
            </a:extLst>
          </p:cNvPr>
          <p:cNvSpPr>
            <a:spLocks noChangeAspect="1"/>
          </p:cNvSpPr>
          <p:nvPr/>
        </p:nvSpPr>
        <p:spPr>
          <a:xfrm>
            <a:off x="652561" y="198641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64" name="Rectangle: Rounded Corners 63">
            <a:extLst>
              <a:ext uri="{FF2B5EF4-FFF2-40B4-BE49-F238E27FC236}">
                <a16:creationId xmlns:a16="http://schemas.microsoft.com/office/drawing/2014/main" id="{6D090043-F055-0827-172E-99BE513871C2}"/>
              </a:ext>
            </a:extLst>
          </p:cNvPr>
          <p:cNvSpPr/>
          <p:nvPr/>
        </p:nvSpPr>
        <p:spPr>
          <a:xfrm>
            <a:off x="812550" y="1731553"/>
            <a:ext cx="3485730" cy="746846"/>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Graphic 5">
            <a:extLst>
              <a:ext uri="{FF2B5EF4-FFF2-40B4-BE49-F238E27FC236}">
                <a16:creationId xmlns:a16="http://schemas.microsoft.com/office/drawing/2014/main" id="{443EFF7B-4220-7422-98DE-A4963F44DA38}"/>
              </a:ext>
            </a:extLst>
          </p:cNvPr>
          <p:cNvSpPr>
            <a:spLocks noChangeAspect="1"/>
          </p:cNvSpPr>
          <p:nvPr/>
        </p:nvSpPr>
        <p:spPr>
          <a:xfrm>
            <a:off x="164871" y="3811678"/>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68" name="Rectangle: Rounded Corners 67">
            <a:extLst>
              <a:ext uri="{FF2B5EF4-FFF2-40B4-BE49-F238E27FC236}">
                <a16:creationId xmlns:a16="http://schemas.microsoft.com/office/drawing/2014/main" id="{86C990CE-5CC2-F81B-6DB9-DA228F747D7A}"/>
              </a:ext>
            </a:extLst>
          </p:cNvPr>
          <p:cNvSpPr/>
          <p:nvPr/>
        </p:nvSpPr>
        <p:spPr>
          <a:xfrm>
            <a:off x="280364" y="3540349"/>
            <a:ext cx="3485730" cy="723316"/>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Graphic 5">
            <a:extLst>
              <a:ext uri="{FF2B5EF4-FFF2-40B4-BE49-F238E27FC236}">
                <a16:creationId xmlns:a16="http://schemas.microsoft.com/office/drawing/2014/main" id="{8410B001-D27E-AD23-47B7-2D51CEE3EDDB}"/>
              </a:ext>
            </a:extLst>
          </p:cNvPr>
          <p:cNvSpPr>
            <a:spLocks noChangeAspect="1"/>
          </p:cNvSpPr>
          <p:nvPr/>
        </p:nvSpPr>
        <p:spPr>
          <a:xfrm>
            <a:off x="652561" y="5572985"/>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2" name="Rectangle: Rounded Corners 71">
            <a:extLst>
              <a:ext uri="{FF2B5EF4-FFF2-40B4-BE49-F238E27FC236}">
                <a16:creationId xmlns:a16="http://schemas.microsoft.com/office/drawing/2014/main" id="{6B61C99C-ADBC-66D9-1FC6-D8FA35B88E7F}"/>
              </a:ext>
            </a:extLst>
          </p:cNvPr>
          <p:cNvSpPr/>
          <p:nvPr/>
        </p:nvSpPr>
        <p:spPr>
          <a:xfrm>
            <a:off x="768054" y="5316677"/>
            <a:ext cx="3485730" cy="731651"/>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0D6F2C5-DEF5-95D3-E861-65DB7ACE9B88}"/>
              </a:ext>
            </a:extLst>
          </p:cNvPr>
          <p:cNvSpPr txBox="1"/>
          <p:nvPr/>
        </p:nvSpPr>
        <p:spPr>
          <a:xfrm>
            <a:off x="877928" y="1842480"/>
            <a:ext cx="3462374" cy="523220"/>
          </a:xfrm>
          <a:prstGeom prst="rect">
            <a:avLst/>
          </a:prstGeom>
          <a:noFill/>
        </p:spPr>
        <p:txBody>
          <a:bodyPr wrap="square" lIns="91440" tIns="45720" rIns="91440" bIns="45720" rtlCol="0" anchor="t">
            <a:spAutoFit/>
          </a:bodyPr>
          <a:lstStyle/>
          <a:p>
            <a:pPr algn="just"/>
            <a:r>
              <a:rPr lang="en-US" sz="1400">
                <a:solidFill>
                  <a:schemeClr val="bg1"/>
                </a:solidFill>
                <a:latin typeface="Abadi Extra Light"/>
                <a:ea typeface="ADLaM Display"/>
                <a:cs typeface="ADLaM Display"/>
              </a:rPr>
              <a:t>Organized </a:t>
            </a:r>
            <a:r>
              <a:rPr lang="en-US" sz="1400" dirty="0">
                <a:solidFill>
                  <a:schemeClr val="bg1"/>
                </a:solidFill>
                <a:latin typeface="Abadi Extra Light"/>
                <a:ea typeface="ADLaM Display"/>
                <a:cs typeface="ADLaM Display"/>
              </a:rPr>
              <a:t>the </a:t>
            </a:r>
            <a:r>
              <a:rPr lang="en-US" sz="1400">
                <a:solidFill>
                  <a:schemeClr val="bg1"/>
                </a:solidFill>
                <a:latin typeface="Abadi Extra Light"/>
                <a:ea typeface="ADLaM Display"/>
                <a:cs typeface="ADLaM Display"/>
              </a:rPr>
              <a:t>data </a:t>
            </a:r>
            <a:r>
              <a:rPr lang="en-US" sz="1400" dirty="0">
                <a:solidFill>
                  <a:schemeClr val="bg1"/>
                </a:solidFill>
                <a:latin typeface="Abadi Extra Light"/>
                <a:ea typeface="ADLaM Display"/>
                <a:cs typeface="ADLaM Display"/>
              </a:rPr>
              <a:t>to </a:t>
            </a:r>
            <a:r>
              <a:rPr lang="en-US" sz="1400">
                <a:solidFill>
                  <a:schemeClr val="bg1"/>
                </a:solidFill>
                <a:latin typeface="Abadi Extra Light"/>
                <a:ea typeface="ADLaM Display"/>
                <a:cs typeface="ADLaM Display"/>
              </a:rPr>
              <a:t>fit </a:t>
            </a:r>
            <a:r>
              <a:rPr lang="en-US" sz="1400" dirty="0">
                <a:solidFill>
                  <a:schemeClr val="bg1"/>
                </a:solidFill>
                <a:latin typeface="Abadi Extra Light"/>
                <a:ea typeface="ADLaM Display"/>
                <a:cs typeface="ADLaM Display"/>
              </a:rPr>
              <a:t>the </a:t>
            </a:r>
            <a:r>
              <a:rPr lang="en-US" sz="1400">
                <a:solidFill>
                  <a:schemeClr val="bg1"/>
                </a:solidFill>
                <a:latin typeface="Abadi Extra Light"/>
                <a:ea typeface="ADLaM Display"/>
                <a:cs typeface="ADLaM Display"/>
              </a:rPr>
              <a:t>star schema's layout of main </a:t>
            </a:r>
            <a:r>
              <a:rPr lang="en-US" sz="1400" dirty="0">
                <a:solidFill>
                  <a:schemeClr val="bg1"/>
                </a:solidFill>
                <a:latin typeface="Abadi Extra Light"/>
                <a:ea typeface="ADLaM Display"/>
                <a:cs typeface="ADLaM Display"/>
              </a:rPr>
              <a:t>and </a:t>
            </a:r>
            <a:r>
              <a:rPr lang="en-US" sz="1400">
                <a:solidFill>
                  <a:schemeClr val="bg1"/>
                </a:solidFill>
                <a:latin typeface="Abadi Extra Light"/>
                <a:ea typeface="ADLaM Display"/>
                <a:cs typeface="ADLaM Display"/>
              </a:rPr>
              <a:t>related </a:t>
            </a:r>
            <a:r>
              <a:rPr lang="en-US" sz="1400" dirty="0">
                <a:solidFill>
                  <a:schemeClr val="bg1"/>
                </a:solidFill>
                <a:latin typeface="Abadi Extra Light"/>
                <a:ea typeface="ADLaM Display"/>
                <a:cs typeface="ADLaM Display"/>
              </a:rPr>
              <a:t>tables.</a:t>
            </a:r>
            <a:endParaRPr lang="en-US">
              <a:solidFill>
                <a:schemeClr val="bg1"/>
              </a:solidFill>
            </a:endParaRPr>
          </a:p>
        </p:txBody>
      </p:sp>
      <p:sp>
        <p:nvSpPr>
          <p:cNvPr id="74" name="TextBox 73">
            <a:extLst>
              <a:ext uri="{FF2B5EF4-FFF2-40B4-BE49-F238E27FC236}">
                <a16:creationId xmlns:a16="http://schemas.microsoft.com/office/drawing/2014/main" id="{063B509C-B981-E510-D661-B78277512EF6}"/>
              </a:ext>
            </a:extLst>
          </p:cNvPr>
          <p:cNvSpPr txBox="1"/>
          <p:nvPr/>
        </p:nvSpPr>
        <p:spPr>
          <a:xfrm>
            <a:off x="495917" y="3645734"/>
            <a:ext cx="3199957" cy="523220"/>
          </a:xfrm>
          <a:prstGeom prst="rect">
            <a:avLst/>
          </a:prstGeom>
          <a:noFill/>
        </p:spPr>
        <p:txBody>
          <a:bodyPr wrap="square" lIns="91440" tIns="45720" rIns="91440" bIns="45720" rtlCol="0" anchor="t">
            <a:spAutoFit/>
          </a:bodyPr>
          <a:lstStyle/>
          <a:p>
            <a:pPr algn="just"/>
            <a:r>
              <a:rPr lang="en-US" sz="1400" dirty="0">
                <a:solidFill>
                  <a:srgbClr val="FFFFFF"/>
                </a:solidFill>
                <a:latin typeface="Abadi Extra Light"/>
                <a:ea typeface="+mn-lt"/>
                <a:cs typeface="+mn-lt"/>
              </a:rPr>
              <a:t>Built detailed visuals to reveal dataset trends and insights.</a:t>
            </a:r>
            <a:endParaRPr lang="en-US" dirty="0"/>
          </a:p>
        </p:txBody>
      </p:sp>
      <p:sp>
        <p:nvSpPr>
          <p:cNvPr id="75" name="TextBox 74">
            <a:extLst>
              <a:ext uri="{FF2B5EF4-FFF2-40B4-BE49-F238E27FC236}">
                <a16:creationId xmlns:a16="http://schemas.microsoft.com/office/drawing/2014/main" id="{182C122E-2CFD-8ADB-9460-F505A2C4548E}"/>
              </a:ext>
            </a:extLst>
          </p:cNvPr>
          <p:cNvSpPr txBox="1"/>
          <p:nvPr/>
        </p:nvSpPr>
        <p:spPr>
          <a:xfrm>
            <a:off x="878305" y="5333404"/>
            <a:ext cx="3485731" cy="738664"/>
          </a:xfrm>
          <a:prstGeom prst="rect">
            <a:avLst/>
          </a:prstGeom>
          <a:noFill/>
        </p:spPr>
        <p:txBody>
          <a:bodyPr wrap="square" lIns="91440" tIns="45720" rIns="91440" bIns="45720" rtlCol="0" anchor="t">
            <a:spAutoFit/>
          </a:bodyPr>
          <a:lstStyle/>
          <a:p>
            <a:pPr algn="just"/>
            <a:r>
              <a:rPr lang="en-US" sz="1400">
                <a:solidFill>
                  <a:srgbClr val="FFFFFF"/>
                </a:solidFill>
                <a:latin typeface="Abadi Extra Light"/>
                <a:ea typeface="+mn-lt"/>
                <a:cs typeface="+mn-lt"/>
              </a:rPr>
              <a:t>Sorted visual features by theme and relationship (Dashboard Overview, AQI Insights, GIS Insights).</a:t>
            </a:r>
            <a:endParaRPr lang="en-US"/>
          </a:p>
        </p:txBody>
      </p:sp>
      <p:sp>
        <p:nvSpPr>
          <p:cNvPr id="78" name="Graphic 5">
            <a:extLst>
              <a:ext uri="{FF2B5EF4-FFF2-40B4-BE49-F238E27FC236}">
                <a16:creationId xmlns:a16="http://schemas.microsoft.com/office/drawing/2014/main" id="{72204E51-F556-8D2E-808B-7AA029EA3CE6}"/>
              </a:ext>
            </a:extLst>
          </p:cNvPr>
          <p:cNvSpPr>
            <a:spLocks noChangeAspect="1"/>
          </p:cNvSpPr>
          <p:nvPr/>
        </p:nvSpPr>
        <p:spPr>
          <a:xfrm rot="10800000">
            <a:off x="11276915" y="1985510"/>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9" name="Rectangle: Rounded Corners 78">
            <a:extLst>
              <a:ext uri="{FF2B5EF4-FFF2-40B4-BE49-F238E27FC236}">
                <a16:creationId xmlns:a16="http://schemas.microsoft.com/office/drawing/2014/main" id="{0EAB28CB-0B35-96F3-1214-59FCB3216CEF}"/>
              </a:ext>
            </a:extLst>
          </p:cNvPr>
          <p:cNvSpPr/>
          <p:nvPr/>
        </p:nvSpPr>
        <p:spPr>
          <a:xfrm rot="10800000">
            <a:off x="7871985" y="1757237"/>
            <a:ext cx="3518654" cy="695639"/>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5BD32BA-27D1-B3FD-1D92-E3FCB96C3522}"/>
              </a:ext>
            </a:extLst>
          </p:cNvPr>
          <p:cNvSpPr txBox="1"/>
          <p:nvPr/>
        </p:nvSpPr>
        <p:spPr>
          <a:xfrm>
            <a:off x="7958500" y="1950817"/>
            <a:ext cx="3360129" cy="307777"/>
          </a:xfrm>
          <a:prstGeom prst="rect">
            <a:avLst/>
          </a:prstGeom>
          <a:noFill/>
        </p:spPr>
        <p:txBody>
          <a:bodyPr wrap="square" lIns="91440" tIns="45720" rIns="91440" bIns="45720" rtlCol="0" anchor="t">
            <a:spAutoFit/>
          </a:bodyPr>
          <a:lstStyle/>
          <a:p>
            <a:pPr algn="just"/>
            <a:r>
              <a:rPr lang="en-US" sz="1400">
                <a:solidFill>
                  <a:srgbClr val="FFFFFF"/>
                </a:solidFill>
                <a:latin typeface="Abadi Extra Light"/>
                <a:ea typeface="+mn-lt"/>
                <a:cs typeface="+mn-lt"/>
              </a:rPr>
              <a:t>Created KPIs for improved data visuals.</a:t>
            </a:r>
            <a:endParaRPr lang="en-US"/>
          </a:p>
        </p:txBody>
      </p:sp>
      <p:sp>
        <p:nvSpPr>
          <p:cNvPr id="82" name="Graphic 5">
            <a:extLst>
              <a:ext uri="{FF2B5EF4-FFF2-40B4-BE49-F238E27FC236}">
                <a16:creationId xmlns:a16="http://schemas.microsoft.com/office/drawing/2014/main" id="{381D6759-0A41-06DF-09DA-A1F780824733}"/>
              </a:ext>
            </a:extLst>
          </p:cNvPr>
          <p:cNvSpPr>
            <a:spLocks noChangeAspect="1"/>
          </p:cNvSpPr>
          <p:nvPr/>
        </p:nvSpPr>
        <p:spPr>
          <a:xfrm rot="10800000">
            <a:off x="11790734" y="372312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3" name="Rectangle: Rounded Corners 82">
            <a:extLst>
              <a:ext uri="{FF2B5EF4-FFF2-40B4-BE49-F238E27FC236}">
                <a16:creationId xmlns:a16="http://schemas.microsoft.com/office/drawing/2014/main" id="{CBFFD032-982A-1C10-71C8-A636F2844C14}"/>
              </a:ext>
            </a:extLst>
          </p:cNvPr>
          <p:cNvSpPr/>
          <p:nvPr/>
        </p:nvSpPr>
        <p:spPr>
          <a:xfrm rot="10800000">
            <a:off x="8415406" y="3545193"/>
            <a:ext cx="3485730" cy="70476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Graphic 5">
            <a:extLst>
              <a:ext uri="{FF2B5EF4-FFF2-40B4-BE49-F238E27FC236}">
                <a16:creationId xmlns:a16="http://schemas.microsoft.com/office/drawing/2014/main" id="{E5878AF7-400A-D21D-B61B-962F4CD346D6}"/>
              </a:ext>
            </a:extLst>
          </p:cNvPr>
          <p:cNvSpPr>
            <a:spLocks noChangeAspect="1"/>
          </p:cNvSpPr>
          <p:nvPr/>
        </p:nvSpPr>
        <p:spPr>
          <a:xfrm rot="10800000">
            <a:off x="11320460" y="553343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6" name="Rectangle: Rounded Corners 85">
            <a:extLst>
              <a:ext uri="{FF2B5EF4-FFF2-40B4-BE49-F238E27FC236}">
                <a16:creationId xmlns:a16="http://schemas.microsoft.com/office/drawing/2014/main" id="{A0976E9C-3726-D0FD-D578-EC2B3280C269}"/>
              </a:ext>
            </a:extLst>
          </p:cNvPr>
          <p:cNvSpPr/>
          <p:nvPr/>
        </p:nvSpPr>
        <p:spPr>
          <a:xfrm rot="10800000">
            <a:off x="7953112" y="5312116"/>
            <a:ext cx="3485730" cy="808105"/>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95AF576-B662-CC7E-798C-27567F6BF55D}"/>
              </a:ext>
            </a:extLst>
          </p:cNvPr>
          <p:cNvSpPr txBox="1"/>
          <p:nvPr/>
        </p:nvSpPr>
        <p:spPr>
          <a:xfrm>
            <a:off x="8411795" y="3639925"/>
            <a:ext cx="3434446" cy="523220"/>
          </a:xfrm>
          <a:prstGeom prst="rect">
            <a:avLst/>
          </a:prstGeom>
          <a:noFill/>
        </p:spPr>
        <p:txBody>
          <a:bodyPr wrap="square" lIns="91440" tIns="45720" rIns="91440" bIns="45720" rtlCol="0" anchor="t">
            <a:spAutoFit/>
          </a:bodyPr>
          <a:lstStyle/>
          <a:p>
            <a:pPr algn="just"/>
            <a:r>
              <a:rPr lang="en-US" sz="1400">
                <a:solidFill>
                  <a:schemeClr val="bg1"/>
                </a:solidFill>
                <a:latin typeface="Abadi Extra Light"/>
                <a:ea typeface="+mn-lt"/>
                <a:cs typeface="+mn-lt"/>
              </a:rPr>
              <a:t>Applied consistent style and format to all visuals to match the project’s theme.</a:t>
            </a:r>
            <a:endParaRPr lang="en-US" sz="1400">
              <a:solidFill>
                <a:schemeClr val="bg1"/>
              </a:solidFill>
              <a:latin typeface="Abadi Extra Light"/>
            </a:endParaRPr>
          </a:p>
        </p:txBody>
      </p:sp>
      <p:sp>
        <p:nvSpPr>
          <p:cNvPr id="80" name="TextBox 79">
            <a:extLst>
              <a:ext uri="{FF2B5EF4-FFF2-40B4-BE49-F238E27FC236}">
                <a16:creationId xmlns:a16="http://schemas.microsoft.com/office/drawing/2014/main" id="{46AE84A1-58A4-932B-585E-348B3A06FC8C}"/>
              </a:ext>
            </a:extLst>
          </p:cNvPr>
          <p:cNvSpPr txBox="1"/>
          <p:nvPr/>
        </p:nvSpPr>
        <p:spPr>
          <a:xfrm>
            <a:off x="8058966" y="5439737"/>
            <a:ext cx="3276314" cy="523220"/>
          </a:xfrm>
          <a:prstGeom prst="rect">
            <a:avLst/>
          </a:prstGeom>
          <a:noFill/>
        </p:spPr>
        <p:txBody>
          <a:bodyPr wrap="square" lIns="91440" tIns="45720" rIns="91440" bIns="45720" rtlCol="0" anchor="t">
            <a:spAutoFit/>
          </a:bodyPr>
          <a:lstStyle/>
          <a:p>
            <a:pPr algn="just"/>
            <a:r>
              <a:rPr lang="en-US" sz="1400">
                <a:solidFill>
                  <a:schemeClr val="bg1"/>
                </a:solidFill>
                <a:latin typeface="Abadi Extra Light"/>
                <a:ea typeface="+mn-lt"/>
                <a:cs typeface="+mn-lt"/>
              </a:rPr>
              <a:t>Added interactive selectors and filters to the dashboard.</a:t>
            </a:r>
            <a:endParaRPr lang="en-US" sz="1400">
              <a:solidFill>
                <a:schemeClr val="bg1"/>
              </a:solidFill>
              <a:latin typeface="Abadi Extra Light"/>
              <a:ea typeface="Calibri Light"/>
              <a:cs typeface="Calibri Light"/>
            </a:endParaRPr>
          </a:p>
        </p:txBody>
      </p:sp>
      <p:sp>
        <p:nvSpPr>
          <p:cNvPr id="88" name="TextBox 87">
            <a:extLst>
              <a:ext uri="{FF2B5EF4-FFF2-40B4-BE49-F238E27FC236}">
                <a16:creationId xmlns:a16="http://schemas.microsoft.com/office/drawing/2014/main" id="{399FCA69-B05D-8181-7051-3B9353AC322F}"/>
              </a:ext>
            </a:extLst>
          </p:cNvPr>
          <p:cNvSpPr txBox="1"/>
          <p:nvPr/>
        </p:nvSpPr>
        <p:spPr>
          <a:xfrm>
            <a:off x="5200168" y="3723128"/>
            <a:ext cx="1791663" cy="369332"/>
          </a:xfrm>
          <a:prstGeom prst="rect">
            <a:avLst/>
          </a:prstGeom>
          <a:noFill/>
        </p:spPr>
        <p:txBody>
          <a:bodyPr wrap="square" rtlCol="0">
            <a:sp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Deployment</a:t>
            </a:r>
          </a:p>
        </p:txBody>
      </p: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9" name="Group 8">
            <a:extLst>
              <a:ext uri="{FF2B5EF4-FFF2-40B4-BE49-F238E27FC236}">
                <a16:creationId xmlns:a16="http://schemas.microsoft.com/office/drawing/2014/main" id="{0BEF804A-34E9-72D9-FD92-0830E489293B}"/>
              </a:ext>
            </a:extLst>
          </p:cNvPr>
          <p:cNvGrpSpPr/>
          <p:nvPr/>
        </p:nvGrpSpPr>
        <p:grpSpPr>
          <a:xfrm>
            <a:off x="4848637" y="2962776"/>
            <a:ext cx="2404400" cy="1982576"/>
            <a:chOff x="4914667" y="2960512"/>
            <a:chExt cx="2404400" cy="1982576"/>
          </a:xfrm>
        </p:grpSpPr>
        <p:sp>
          <p:nvSpPr>
            <p:cNvPr id="11" name="Oval 10">
              <a:extLst>
                <a:ext uri="{FF2B5EF4-FFF2-40B4-BE49-F238E27FC236}">
                  <a16:creationId xmlns:a16="http://schemas.microsoft.com/office/drawing/2014/main" id="{0CF7719B-8E04-3A16-0E47-66A6523C45C9}"/>
                </a:ext>
              </a:extLst>
            </p:cNvPr>
            <p:cNvSpPr/>
            <p:nvPr/>
          </p:nvSpPr>
          <p:spPr>
            <a:xfrm>
              <a:off x="5440081" y="297175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AAC1EA9-F62D-DC87-6A4F-D048DA3482E0}"/>
                </a:ext>
              </a:extLst>
            </p:cNvPr>
            <p:cNvSpPr/>
            <p:nvPr/>
          </p:nvSpPr>
          <p:spPr>
            <a:xfrm>
              <a:off x="6658675" y="296051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2D2E373-45B2-4E71-551C-AA7F607A1705}"/>
                </a:ext>
              </a:extLst>
            </p:cNvPr>
            <p:cNvSpPr/>
            <p:nvPr/>
          </p:nvSpPr>
          <p:spPr>
            <a:xfrm>
              <a:off x="5433488"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8CF92C41-0C63-CB06-FC61-47B5945395B4}"/>
                </a:ext>
              </a:extLst>
            </p:cNvPr>
            <p:cNvSpPr/>
            <p:nvPr/>
          </p:nvSpPr>
          <p:spPr>
            <a:xfrm>
              <a:off x="6641449"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C37E101-660F-ECEF-EE6A-6F86C6485778}"/>
                </a:ext>
              </a:extLst>
            </p:cNvPr>
            <p:cNvSpPr/>
            <p:nvPr/>
          </p:nvSpPr>
          <p:spPr>
            <a:xfrm>
              <a:off x="7163597" y="380198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5584AAB-552A-4D45-7FB6-E1AAF42C80E2}"/>
                </a:ext>
              </a:extLst>
            </p:cNvPr>
            <p:cNvSpPr/>
            <p:nvPr/>
          </p:nvSpPr>
          <p:spPr>
            <a:xfrm>
              <a:off x="4914667" y="3867298"/>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81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8" presetClass="emph" presetSubtype="0" repeatCount="indefinite" fill="hold" nodeType="withEffect">
                                  <p:stCondLst>
                                    <p:cond delay="0"/>
                                  </p:stCondLst>
                                  <p:childTnLst>
                                    <p:animRot by="21600000">
                                      <p:cBhvr>
                                        <p:cTn id="9" dur="3000" fill="hold"/>
                                        <p:tgtEl>
                                          <p:spTgt spid="9"/>
                                        </p:tgtEl>
                                        <p:attrNameLst>
                                          <p:attrName>r</p:attrName>
                                        </p:attrNameLst>
                                      </p:cBhvr>
                                    </p:animRot>
                                  </p:childTnLst>
                                </p:cTn>
                              </p:par>
                              <p:par>
                                <p:cTn id="10" presetID="21" presetClass="entr" presetSubtype="8" repeatCount="indefinite"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8)">
                                      <p:cBhvr>
                                        <p:cTn id="12" dur="20000"/>
                                        <p:tgtEl>
                                          <p:spTgt spid="3"/>
                                        </p:tgtEl>
                                      </p:cBhvr>
                                    </p:animEffect>
                                  </p:childTnLst>
                                </p:cTn>
                              </p:par>
                              <p:par>
                                <p:cTn id="13" presetID="45" presetClass="entr" presetSubtype="0" repeatCount="indefinite"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0"/>
                                        <p:tgtEl>
                                          <p:spTgt spid="6"/>
                                        </p:tgtEl>
                                      </p:cBhvr>
                                    </p:animEffect>
                                    <p:anim calcmode="lin" valueType="num">
                                      <p:cBhvr>
                                        <p:cTn id="16" dur="3000" fill="hold"/>
                                        <p:tgtEl>
                                          <p:spTgt spid="6"/>
                                        </p:tgtEl>
                                        <p:attrNameLst>
                                          <p:attrName>ppt_w</p:attrName>
                                        </p:attrNameLst>
                                      </p:cBhvr>
                                      <p:tavLst>
                                        <p:tav tm="0" fmla="#ppt_w*sin(2.5*pi*$)">
                                          <p:val>
                                            <p:fltVal val="0"/>
                                          </p:val>
                                        </p:tav>
                                        <p:tav tm="100000">
                                          <p:val>
                                            <p:fltVal val="1"/>
                                          </p:val>
                                        </p:tav>
                                      </p:tavLst>
                                    </p:anim>
                                    <p:anim calcmode="lin" valueType="num">
                                      <p:cBhvr>
                                        <p:cTn id="17" dur="3000" fill="hold"/>
                                        <p:tgtEl>
                                          <p:spTgt spid="6"/>
                                        </p:tgtEl>
                                        <p:attrNameLst>
                                          <p:attrName>ppt_h</p:attrName>
                                        </p:attrNameLst>
                                      </p:cBhvr>
                                      <p:tavLst>
                                        <p:tav tm="0">
                                          <p:val>
                                            <p:strVal val="#ppt_h"/>
                                          </p:val>
                                        </p:tav>
                                        <p:tav tm="100000">
                                          <p:val>
                                            <p:strVal val="#ppt_h"/>
                                          </p:val>
                                        </p:tav>
                                      </p:tavLst>
                                    </p:anim>
                                  </p:childTnLst>
                                </p:cTn>
                              </p:par>
                              <p:par>
                                <p:cTn id="18" presetID="8" presetClass="emph" presetSubtype="0" repeatCount="indefinite" fill="hold" nodeType="withEffect">
                                  <p:stCondLst>
                                    <p:cond delay="0"/>
                                  </p:stCondLst>
                                  <p:childTnLst>
                                    <p:animRot by="21600000">
                                      <p:cBhvr>
                                        <p:cTn id="19"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moke from a fire&#10;&#10;Description automatically generated with medium confidence">
            <a:extLst>
              <a:ext uri="{FF2B5EF4-FFF2-40B4-BE49-F238E27FC236}">
                <a16:creationId xmlns:a16="http://schemas.microsoft.com/office/drawing/2014/main" id="{968C08A6-6B6A-7D3A-515C-03C394F561C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028026" y="17949"/>
            <a:ext cx="8263287"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Model Deployment &amp;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11" name="TextBox 10">
            <a:extLst>
              <a:ext uri="{FF2B5EF4-FFF2-40B4-BE49-F238E27FC236}">
                <a16:creationId xmlns:a16="http://schemas.microsoft.com/office/drawing/2014/main" id="{89D2922F-6B3D-666B-EF9F-E20EFC4011B8}"/>
              </a:ext>
            </a:extLst>
          </p:cNvPr>
          <p:cNvSpPr txBox="1"/>
          <p:nvPr/>
        </p:nvSpPr>
        <p:spPr>
          <a:xfrm>
            <a:off x="4831758" y="809881"/>
            <a:ext cx="3016824"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Star Schema Relationship</a:t>
            </a:r>
          </a:p>
        </p:txBody>
      </p:sp>
      <p:pic>
        <p:nvPicPr>
          <p:cNvPr id="1028" name="Picture 4">
            <a:extLst>
              <a:ext uri="{FF2B5EF4-FFF2-40B4-BE49-F238E27FC236}">
                <a16:creationId xmlns:a16="http://schemas.microsoft.com/office/drawing/2014/main" id="{955F6B90-2CA1-906E-59B8-F5279D2F34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 y="664280"/>
            <a:ext cx="12174068" cy="628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3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moke from a fire&#10;&#10;Description automatically generated with medium confidence">
            <a:extLst>
              <a:ext uri="{FF2B5EF4-FFF2-40B4-BE49-F238E27FC236}">
                <a16:creationId xmlns:a16="http://schemas.microsoft.com/office/drawing/2014/main" id="{7730D692-6293-D71D-9164-6D7412301FA3}"/>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387537" y="-26547"/>
            <a:ext cx="5478234"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8" name="TextBox 15">
            <a:extLst>
              <a:ext uri="{FF2B5EF4-FFF2-40B4-BE49-F238E27FC236}">
                <a16:creationId xmlns:a16="http://schemas.microsoft.com/office/drawing/2014/main" id="{0058C1FF-9D35-DA72-82DC-228D346AE994}"/>
              </a:ext>
            </a:extLst>
          </p:cNvPr>
          <p:cNvSpPr txBox="1"/>
          <p:nvPr/>
        </p:nvSpPr>
        <p:spPr>
          <a:xfrm>
            <a:off x="5460519" y="790759"/>
            <a:ext cx="1130061"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Abadi Extra Light"/>
                <a:ea typeface="ADLaM Display"/>
                <a:cs typeface="ADLaM Display"/>
              </a:rPr>
              <a:t>GIS Insights</a:t>
            </a:r>
            <a:endParaRPr lang="en-US" dirty="0"/>
          </a:p>
        </p:txBody>
      </p:sp>
      <p:pic>
        <p:nvPicPr>
          <p:cNvPr id="4098" name="Picture 2">
            <a:extLst>
              <a:ext uri="{FF2B5EF4-FFF2-40B4-BE49-F238E27FC236}">
                <a16:creationId xmlns:a16="http://schemas.microsoft.com/office/drawing/2014/main" id="{D92B24A7-49F0-24F9-9C97-0141477574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5" y="686303"/>
            <a:ext cx="12191999" cy="62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0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moke from a fire&#10;&#10;Description automatically generated with medium confidence">
            <a:extLst>
              <a:ext uri="{FF2B5EF4-FFF2-40B4-BE49-F238E27FC236}">
                <a16:creationId xmlns:a16="http://schemas.microsoft.com/office/drawing/2014/main" id="{968C08A6-6B6A-7D3A-515C-03C394F561C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028026" y="17949"/>
            <a:ext cx="8263287"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Model Deployment &amp;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11" name="TextBox 10">
            <a:extLst>
              <a:ext uri="{FF2B5EF4-FFF2-40B4-BE49-F238E27FC236}">
                <a16:creationId xmlns:a16="http://schemas.microsoft.com/office/drawing/2014/main" id="{89D2922F-6B3D-666B-EF9F-E20EFC4011B8}"/>
              </a:ext>
            </a:extLst>
          </p:cNvPr>
          <p:cNvSpPr txBox="1"/>
          <p:nvPr/>
        </p:nvSpPr>
        <p:spPr>
          <a:xfrm>
            <a:off x="4831758" y="809881"/>
            <a:ext cx="3016824"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Star Schema Relationship</a:t>
            </a:r>
          </a:p>
        </p:txBody>
      </p:sp>
      <p:pic>
        <p:nvPicPr>
          <p:cNvPr id="1026" name="Picture 2">
            <a:extLst>
              <a:ext uri="{FF2B5EF4-FFF2-40B4-BE49-F238E27FC236}">
                <a16:creationId xmlns:a16="http://schemas.microsoft.com/office/drawing/2014/main" id="{91CD3738-724C-4EDE-F6EB-6CB0CBCE0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1" y="685473"/>
            <a:ext cx="12165103" cy="621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19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528BE456-6E6A-4A50-DFDC-330147B2C03F}"/>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135982" y="-2788"/>
            <a:ext cx="7914598"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pic>
        <p:nvPicPr>
          <p:cNvPr id="5124" name="Picture 4">
            <a:extLst>
              <a:ext uri="{FF2B5EF4-FFF2-40B4-BE49-F238E27FC236}">
                <a16:creationId xmlns:a16="http://schemas.microsoft.com/office/drawing/2014/main" id="{8C1823EB-E47B-D40F-E287-C1026CF62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65408"/>
            <a:ext cx="12183034" cy="619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00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moke from a fire&#10;&#10;Description automatically generated with medium confidence">
            <a:extLst>
              <a:ext uri="{FF2B5EF4-FFF2-40B4-BE49-F238E27FC236}">
                <a16:creationId xmlns:a16="http://schemas.microsoft.com/office/drawing/2014/main" id="{968C08A6-6B6A-7D3A-515C-03C394F561C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028026" y="17949"/>
            <a:ext cx="8263287"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Model Deployment &amp;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11" name="TextBox 10">
            <a:extLst>
              <a:ext uri="{FF2B5EF4-FFF2-40B4-BE49-F238E27FC236}">
                <a16:creationId xmlns:a16="http://schemas.microsoft.com/office/drawing/2014/main" id="{89D2922F-6B3D-666B-EF9F-E20EFC4011B8}"/>
              </a:ext>
            </a:extLst>
          </p:cNvPr>
          <p:cNvSpPr txBox="1"/>
          <p:nvPr/>
        </p:nvSpPr>
        <p:spPr>
          <a:xfrm>
            <a:off x="4831758" y="809881"/>
            <a:ext cx="3016824"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Star Schema Relationship</a:t>
            </a:r>
          </a:p>
        </p:txBody>
      </p:sp>
      <p:pic>
        <p:nvPicPr>
          <p:cNvPr id="2050" name="Picture 2">
            <a:extLst>
              <a:ext uri="{FF2B5EF4-FFF2-40B4-BE49-F238E27FC236}">
                <a16:creationId xmlns:a16="http://schemas.microsoft.com/office/drawing/2014/main" id="{B798ED6F-C3D2-2EDC-D7B7-F6F6A35BB8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64280"/>
            <a:ext cx="12192000" cy="627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86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moke from a fire&#10;&#10;Description automatically generated with medium confidence">
            <a:extLst>
              <a:ext uri="{FF2B5EF4-FFF2-40B4-BE49-F238E27FC236}">
                <a16:creationId xmlns:a16="http://schemas.microsoft.com/office/drawing/2014/main" id="{7730D692-6293-D71D-9164-6D7412301FA3}"/>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3387537" y="-26547"/>
            <a:ext cx="5478234" cy="646331"/>
          </a:xfrm>
          <a:prstGeom prst="rect">
            <a:avLst/>
          </a:prstGeom>
          <a:noFill/>
        </p:spPr>
        <p:txBody>
          <a:bodyPr wrap="square" lIns="91440" tIns="45720" rIns="91440" bIns="45720" rtlCol="0" anchor="t">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Visualization</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8" name="TextBox 15">
            <a:extLst>
              <a:ext uri="{FF2B5EF4-FFF2-40B4-BE49-F238E27FC236}">
                <a16:creationId xmlns:a16="http://schemas.microsoft.com/office/drawing/2014/main" id="{0058C1FF-9D35-DA72-82DC-228D346AE994}"/>
              </a:ext>
            </a:extLst>
          </p:cNvPr>
          <p:cNvSpPr txBox="1"/>
          <p:nvPr/>
        </p:nvSpPr>
        <p:spPr>
          <a:xfrm>
            <a:off x="5460519" y="790759"/>
            <a:ext cx="1130061"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Abadi Extra Light"/>
                <a:ea typeface="ADLaM Display"/>
                <a:cs typeface="ADLaM Display"/>
              </a:rPr>
              <a:t>GIS Insights</a:t>
            </a:r>
            <a:endParaRPr lang="en-US" dirty="0"/>
          </a:p>
        </p:txBody>
      </p:sp>
      <p:pic>
        <p:nvPicPr>
          <p:cNvPr id="3074" name="Picture 2">
            <a:extLst>
              <a:ext uri="{FF2B5EF4-FFF2-40B4-BE49-F238E27FC236}">
                <a16:creationId xmlns:a16="http://schemas.microsoft.com/office/drawing/2014/main" id="{E9759441-F037-D77B-751B-27F4EA23A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 y="699729"/>
            <a:ext cx="12192000" cy="624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90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moke from a fire&#10;&#10;Description automatically generated with medium confidence">
            <a:extLst>
              <a:ext uri="{FF2B5EF4-FFF2-40B4-BE49-F238E27FC236}">
                <a16:creationId xmlns:a16="http://schemas.microsoft.com/office/drawing/2014/main" id="{48FACB61-A356-D533-EE58-73C9CDB4E39A}"/>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B0262A02-A188-8231-1CFC-C03AD4B70750}"/>
              </a:ext>
            </a:extLst>
          </p:cNvPr>
          <p:cNvSpPr txBox="1"/>
          <p:nvPr/>
        </p:nvSpPr>
        <p:spPr>
          <a:xfrm>
            <a:off x="3687762" y="-18552"/>
            <a:ext cx="4816476" cy="646331"/>
          </a:xfrm>
          <a:prstGeom prst="rect">
            <a:avLst/>
          </a:prstGeom>
          <a:noFill/>
        </p:spPr>
        <p:txBody>
          <a:bodyPr wrap="square" lIns="91440" tIns="45720" rIns="91440" bIns="45720" rtlCol="0" anchor="t">
            <a:spAutoFit/>
          </a:bodyPr>
          <a:lstStyle/>
          <a:p>
            <a:pPr algn="ctr"/>
            <a:r>
              <a:rPr lang="en-US" sz="3600" b="1">
                <a:solidFill>
                  <a:schemeClr val="accent5">
                    <a:lumMod val="60000"/>
                    <a:lumOff val="40000"/>
                  </a:schemeClr>
                </a:solidFill>
                <a:latin typeface="ADLaM Display"/>
                <a:ea typeface="ADLaM Display"/>
                <a:cs typeface="ADLaM Display"/>
              </a:rPr>
              <a:t>Project Cost</a:t>
            </a:r>
            <a:endPar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54" name="Rectangle: Rounded Corners 53">
            <a:extLst>
              <a:ext uri="{FF2B5EF4-FFF2-40B4-BE49-F238E27FC236}">
                <a16:creationId xmlns:a16="http://schemas.microsoft.com/office/drawing/2014/main" id="{A77ECFBD-00D1-6F4A-26DE-772812BB4EB1}"/>
              </a:ext>
            </a:extLst>
          </p:cNvPr>
          <p:cNvSpPr/>
          <p:nvPr/>
        </p:nvSpPr>
        <p:spPr>
          <a:xfrm>
            <a:off x="452689" y="914414"/>
            <a:ext cx="11277493" cy="5756615"/>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descr="A logo with a black background&#10;&#10;Description automatically generated">
            <a:extLst>
              <a:ext uri="{FF2B5EF4-FFF2-40B4-BE49-F238E27FC236}">
                <a16:creationId xmlns:a16="http://schemas.microsoft.com/office/drawing/2014/main" id="{39D5CE7C-38F3-C5D2-5F1B-EBEC534D0F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24CBCB8-A7F9-E64A-5DA5-F99A8864D3A7}"/>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aphicFrame>
        <p:nvGraphicFramePr>
          <p:cNvPr id="7" name="Chart 6">
            <a:extLst>
              <a:ext uri="{FF2B5EF4-FFF2-40B4-BE49-F238E27FC236}">
                <a16:creationId xmlns:a16="http://schemas.microsoft.com/office/drawing/2014/main" id="{56049013-AF1E-7A27-3405-5246283F6ED6}"/>
              </a:ext>
            </a:extLst>
          </p:cNvPr>
          <p:cNvGraphicFramePr>
            <a:graphicFrameLocks/>
          </p:cNvGraphicFramePr>
          <p:nvPr>
            <p:extLst>
              <p:ext uri="{D42A27DB-BD31-4B8C-83A1-F6EECF244321}">
                <p14:modId xmlns:p14="http://schemas.microsoft.com/office/powerpoint/2010/main" val="4241572280"/>
              </p:ext>
            </p:extLst>
          </p:nvPr>
        </p:nvGraphicFramePr>
        <p:xfrm>
          <a:off x="543464" y="1095555"/>
          <a:ext cx="11038936" cy="5503653"/>
        </p:xfrm>
        <a:graphic>
          <a:graphicData uri="http://schemas.openxmlformats.org/drawingml/2006/chart">
            <c:chart xmlns:c="http://schemas.openxmlformats.org/drawingml/2006/chart" xmlns:r="http://schemas.openxmlformats.org/officeDocument/2006/relationships" r:id="rId7"/>
          </a:graphicData>
        </a:graphic>
      </p:graphicFrame>
      <p:sp>
        <p:nvSpPr>
          <p:cNvPr id="17" name="TextBox 16">
            <a:extLst>
              <a:ext uri="{FF2B5EF4-FFF2-40B4-BE49-F238E27FC236}">
                <a16:creationId xmlns:a16="http://schemas.microsoft.com/office/drawing/2014/main" id="{E266BB11-0C51-BD57-FAE2-3CAF6C02E3C3}"/>
              </a:ext>
            </a:extLst>
          </p:cNvPr>
          <p:cNvSpPr txBox="1"/>
          <p:nvPr/>
        </p:nvSpPr>
        <p:spPr>
          <a:xfrm>
            <a:off x="8820374" y="948192"/>
            <a:ext cx="3075452" cy="646331"/>
          </a:xfrm>
          <a:prstGeom prst="rect">
            <a:avLst/>
          </a:prstGeom>
          <a:noFill/>
        </p:spPr>
        <p:txBody>
          <a:bodyPr wrap="square" rtlCol="0">
            <a:spAutoFit/>
          </a:bodyPr>
          <a:lstStyle/>
          <a:p>
            <a:r>
              <a:rPr lang="en-US"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Total Budget Cost: </a:t>
            </a:r>
            <a:r>
              <a:rPr lang="en-US" b="1"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$4,300.00</a:t>
            </a:r>
          </a:p>
          <a:p>
            <a:r>
              <a:rPr lang="en-US"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Total Actual Cost:  </a:t>
            </a:r>
            <a:r>
              <a:rPr lang="en-US" b="1"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$3,980.00</a:t>
            </a:r>
          </a:p>
        </p:txBody>
      </p:sp>
    </p:spTree>
    <p:extLst>
      <p:ext uri="{BB962C8B-B14F-4D97-AF65-F5344CB8AC3E}">
        <p14:creationId xmlns:p14="http://schemas.microsoft.com/office/powerpoint/2010/main" val="125680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par>
                                <p:cTn id="18" presetID="10" presetClass="entr" presetSubtype="0" fill="hold" grpId="0" nodeType="withEffect">
                                  <p:stCondLst>
                                    <p:cond delay="0"/>
                                  </p:stCondLst>
                                  <p:iterate type="lt">
                                    <p:tmPct val="15000"/>
                                  </p:iterate>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56255" y="629071"/>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moke from a fire&#10;&#10;Description automatically generated with medium confidence">
            <a:extLst>
              <a:ext uri="{FF2B5EF4-FFF2-40B4-BE49-F238E27FC236}">
                <a16:creationId xmlns:a16="http://schemas.microsoft.com/office/drawing/2014/main" id="{004B9FB9-0764-1B70-E480-2721F11E8966}"/>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B0262A02-A188-8231-1CFC-C03AD4B70750}"/>
              </a:ext>
            </a:extLst>
          </p:cNvPr>
          <p:cNvSpPr txBox="1"/>
          <p:nvPr/>
        </p:nvSpPr>
        <p:spPr>
          <a:xfrm>
            <a:off x="2562045" y="-18552"/>
            <a:ext cx="6514487"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Project Overall Status</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3E9D7477-A86F-B4E9-0CD0-A1751E049EDA}"/>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53BA97E9-4A9D-A977-38AF-596FE81748C0}"/>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57" name="Group 56">
            <a:extLst>
              <a:ext uri="{FF2B5EF4-FFF2-40B4-BE49-F238E27FC236}">
                <a16:creationId xmlns:a16="http://schemas.microsoft.com/office/drawing/2014/main" id="{1FDDFCA4-8327-EF42-F30A-35C437D905E5}"/>
              </a:ext>
            </a:extLst>
          </p:cNvPr>
          <p:cNvGrpSpPr/>
          <p:nvPr/>
        </p:nvGrpSpPr>
        <p:grpSpPr>
          <a:xfrm>
            <a:off x="3055572" y="5927960"/>
            <a:ext cx="6514487" cy="646331"/>
            <a:chOff x="4329427" y="5913200"/>
            <a:chExt cx="6514487" cy="646331"/>
          </a:xfrm>
        </p:grpSpPr>
        <p:sp>
          <p:nvSpPr>
            <p:cNvPr id="55" name="TextBox 54">
              <a:extLst>
                <a:ext uri="{FF2B5EF4-FFF2-40B4-BE49-F238E27FC236}">
                  <a16:creationId xmlns:a16="http://schemas.microsoft.com/office/drawing/2014/main" id="{83AB3A3D-6FCF-702E-835E-A54B9473A638}"/>
                </a:ext>
              </a:extLst>
            </p:cNvPr>
            <p:cNvSpPr txBox="1"/>
            <p:nvPr/>
          </p:nvSpPr>
          <p:spPr>
            <a:xfrm>
              <a:off x="4329427" y="5913200"/>
              <a:ext cx="6514487" cy="646331"/>
            </a:xfrm>
            <a:prstGeom prst="rect">
              <a:avLst/>
            </a:prstGeom>
            <a:noFill/>
          </p:spPr>
          <p:txBody>
            <a:bodyPr wrap="square" rtlCol="0">
              <a:spAutoFit/>
            </a:bodyPr>
            <a:lstStyle/>
            <a:p>
              <a:pPr algn="ctr"/>
              <a:r>
                <a:rPr lang="en-US" sz="3600" b="1" dirty="0">
                  <a:solidFill>
                    <a:srgbClr val="00B050"/>
                  </a:solidFill>
                  <a:latin typeface="ADLaM Display" panose="02010000000000000000" pitchFamily="2" charset="0"/>
                  <a:ea typeface="ADLaM Display" panose="02010000000000000000" pitchFamily="2" charset="0"/>
                  <a:cs typeface="ADLaM Display" panose="02010000000000000000" pitchFamily="2" charset="0"/>
                </a:rPr>
                <a:t>Completed</a:t>
              </a:r>
            </a:p>
          </p:txBody>
        </p:sp>
        <p:pic>
          <p:nvPicPr>
            <p:cNvPr id="56" name="Picture 55" descr="A green check mark in a circle&#10;&#10;Description automatically generated">
              <a:extLst>
                <a:ext uri="{FF2B5EF4-FFF2-40B4-BE49-F238E27FC236}">
                  <a16:creationId xmlns:a16="http://schemas.microsoft.com/office/drawing/2014/main" id="{2D74A2A9-DDC4-C459-33CF-CA58ED359DF3}"/>
                </a:ext>
              </a:extLst>
            </p:cNvPr>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42648" y="6043415"/>
              <a:ext cx="485350" cy="407682"/>
            </a:xfrm>
            <a:prstGeom prst="rect">
              <a:avLst/>
            </a:prstGeom>
          </p:spPr>
        </p:pic>
      </p:grpSp>
      <p:grpSp>
        <p:nvGrpSpPr>
          <p:cNvPr id="63" name="Group 62">
            <a:extLst>
              <a:ext uri="{FF2B5EF4-FFF2-40B4-BE49-F238E27FC236}">
                <a16:creationId xmlns:a16="http://schemas.microsoft.com/office/drawing/2014/main" id="{A5C356A6-9F5A-F151-43EA-A5ACA502B7F9}"/>
              </a:ext>
            </a:extLst>
          </p:cNvPr>
          <p:cNvGrpSpPr/>
          <p:nvPr/>
        </p:nvGrpSpPr>
        <p:grpSpPr>
          <a:xfrm>
            <a:off x="1510927" y="1138793"/>
            <a:ext cx="8893570" cy="4904167"/>
            <a:chOff x="1183832" y="1070980"/>
            <a:chExt cx="9824335" cy="4904167"/>
          </a:xfrm>
        </p:grpSpPr>
        <p:grpSp>
          <p:nvGrpSpPr>
            <p:cNvPr id="7" name="Group 6">
              <a:extLst>
                <a:ext uri="{FF2B5EF4-FFF2-40B4-BE49-F238E27FC236}">
                  <a16:creationId xmlns:a16="http://schemas.microsoft.com/office/drawing/2014/main" id="{1669397D-2FF9-4EB6-2782-7FFC1E0FF392}"/>
                </a:ext>
              </a:extLst>
            </p:cNvPr>
            <p:cNvGrpSpPr/>
            <p:nvPr/>
          </p:nvGrpSpPr>
          <p:grpSpPr>
            <a:xfrm>
              <a:off x="1183832" y="1395210"/>
              <a:ext cx="9824335" cy="4579937"/>
              <a:chOff x="121922" y="1417437"/>
              <a:chExt cx="9824335" cy="4579937"/>
            </a:xfrm>
          </p:grpSpPr>
          <p:grpSp>
            <p:nvGrpSpPr>
              <p:cNvPr id="10" name="Group 9">
                <a:extLst>
                  <a:ext uri="{FF2B5EF4-FFF2-40B4-BE49-F238E27FC236}">
                    <a16:creationId xmlns:a16="http://schemas.microsoft.com/office/drawing/2014/main" id="{F6F9B6EE-762F-A823-3F18-972D7B69F189}"/>
                  </a:ext>
                </a:extLst>
              </p:cNvPr>
              <p:cNvGrpSpPr/>
              <p:nvPr/>
            </p:nvGrpSpPr>
            <p:grpSpPr>
              <a:xfrm>
                <a:off x="121922" y="1417437"/>
                <a:ext cx="9824335" cy="4579937"/>
                <a:chOff x="285439" y="1335160"/>
                <a:chExt cx="9024130" cy="4638920"/>
              </a:xfrm>
            </p:grpSpPr>
            <p:pic>
              <p:nvPicPr>
                <p:cNvPr id="52" name="Picture 51" descr="A blue paper with a blue ribbon&#10;&#10;Description automatically generated">
                  <a:extLst>
                    <a:ext uri="{FF2B5EF4-FFF2-40B4-BE49-F238E27FC236}">
                      <a16:creationId xmlns:a16="http://schemas.microsoft.com/office/drawing/2014/main" id="{D500D4E9-ED2C-0C0F-A577-1BBA34E33F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439" y="1335160"/>
                  <a:ext cx="7190464" cy="4638920"/>
                </a:xfrm>
                <a:prstGeom prst="rect">
                  <a:avLst/>
                </a:prstGeom>
              </p:spPr>
            </p:pic>
            <p:pic>
              <p:nvPicPr>
                <p:cNvPr id="53" name="Picture 52" descr="A blue paper with a blue ribbon&#10;&#10;Description automatically generated">
                  <a:extLst>
                    <a:ext uri="{FF2B5EF4-FFF2-40B4-BE49-F238E27FC236}">
                      <a16:creationId xmlns:a16="http://schemas.microsoft.com/office/drawing/2014/main" id="{226E5688-35A0-87BB-77B5-ACB9177CA4DD}"/>
                    </a:ext>
                  </a:extLst>
                </p:cNvPr>
                <p:cNvPicPr>
                  <a:picLocks noChangeAspect="1"/>
                </p:cNvPicPr>
                <p:nvPr/>
              </p:nvPicPr>
              <p:blipFill rotWithShape="1">
                <a:blip r:embed="rId9">
                  <a:extLst>
                    <a:ext uri="{28A0092B-C50C-407E-A947-70E740481C1C}">
                      <a14:useLocalDpi xmlns:a14="http://schemas.microsoft.com/office/drawing/2010/main" val="0"/>
                    </a:ext>
                  </a:extLst>
                </a:blip>
                <a:srcRect r="74963"/>
                <a:stretch/>
              </p:blipFill>
              <p:spPr>
                <a:xfrm>
                  <a:off x="7509296" y="1335160"/>
                  <a:ext cx="1800273" cy="4638920"/>
                </a:xfrm>
                <a:prstGeom prst="rect">
                  <a:avLst/>
                </a:prstGeom>
              </p:spPr>
            </p:pic>
          </p:grpSp>
          <p:grpSp>
            <p:nvGrpSpPr>
              <p:cNvPr id="11" name="Group 10">
                <a:extLst>
                  <a:ext uri="{FF2B5EF4-FFF2-40B4-BE49-F238E27FC236}">
                    <a16:creationId xmlns:a16="http://schemas.microsoft.com/office/drawing/2014/main" id="{64683002-F7E0-30EC-BE93-5C02A7B8C9CD}"/>
                  </a:ext>
                </a:extLst>
              </p:cNvPr>
              <p:cNvGrpSpPr/>
              <p:nvPr/>
            </p:nvGrpSpPr>
            <p:grpSpPr>
              <a:xfrm>
                <a:off x="821899" y="1682712"/>
                <a:ext cx="556843" cy="490212"/>
                <a:chOff x="1391692" y="943966"/>
                <a:chExt cx="511487" cy="537909"/>
              </a:xfrm>
            </p:grpSpPr>
            <p:sp>
              <p:nvSpPr>
                <p:cNvPr id="50" name="Graphic 5">
                  <a:extLst>
                    <a:ext uri="{FF2B5EF4-FFF2-40B4-BE49-F238E27FC236}">
                      <a16:creationId xmlns:a16="http://schemas.microsoft.com/office/drawing/2014/main" id="{0E5A4C10-EA2E-47A8-F94C-91D786C77560}"/>
                    </a:ext>
                  </a:extLst>
                </p:cNvPr>
                <p:cNvSpPr>
                  <a:spLocks noChangeAspect="1"/>
                </p:cNvSpPr>
                <p:nvPr/>
              </p:nvSpPr>
              <p:spPr>
                <a:xfrm>
                  <a:off x="1391692" y="943966"/>
                  <a:ext cx="511487" cy="53790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pic>
              <p:nvPicPr>
                <p:cNvPr id="51" name="Picture 50" descr="A green check mark in a circle&#10;&#10;Description automatically generated">
                  <a:extLst>
                    <a:ext uri="{FF2B5EF4-FFF2-40B4-BE49-F238E27FC236}">
                      <a16:creationId xmlns:a16="http://schemas.microsoft.com/office/drawing/2014/main" id="{B692FCD8-11A6-5D5A-8F2D-9EE8AE62FCC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2526" y="980372"/>
                  <a:ext cx="445817" cy="447349"/>
                </a:xfrm>
                <a:prstGeom prst="rect">
                  <a:avLst/>
                </a:prstGeom>
              </p:spPr>
            </p:pic>
          </p:grpSp>
          <p:grpSp>
            <p:nvGrpSpPr>
              <p:cNvPr id="12" name="Group 11">
                <a:extLst>
                  <a:ext uri="{FF2B5EF4-FFF2-40B4-BE49-F238E27FC236}">
                    <a16:creationId xmlns:a16="http://schemas.microsoft.com/office/drawing/2014/main" id="{4DF6FA49-7F4B-F29B-AFB8-8CFE6B7AD141}"/>
                  </a:ext>
                </a:extLst>
              </p:cNvPr>
              <p:cNvGrpSpPr/>
              <p:nvPr/>
            </p:nvGrpSpPr>
            <p:grpSpPr>
              <a:xfrm>
                <a:off x="2818883" y="1682712"/>
                <a:ext cx="556843" cy="490212"/>
                <a:chOff x="1391692" y="943966"/>
                <a:chExt cx="511487" cy="537909"/>
              </a:xfrm>
            </p:grpSpPr>
            <p:sp>
              <p:nvSpPr>
                <p:cNvPr id="48" name="Graphic 5">
                  <a:extLst>
                    <a:ext uri="{FF2B5EF4-FFF2-40B4-BE49-F238E27FC236}">
                      <a16:creationId xmlns:a16="http://schemas.microsoft.com/office/drawing/2014/main" id="{D798A450-E674-4AD5-7243-454D4D80FF62}"/>
                    </a:ext>
                  </a:extLst>
                </p:cNvPr>
                <p:cNvSpPr>
                  <a:spLocks noChangeAspect="1"/>
                </p:cNvSpPr>
                <p:nvPr/>
              </p:nvSpPr>
              <p:spPr>
                <a:xfrm>
                  <a:off x="1391692" y="943966"/>
                  <a:ext cx="511487" cy="53790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pic>
              <p:nvPicPr>
                <p:cNvPr id="49" name="Picture 48" descr="A green check mark in a circle&#10;&#10;Description automatically generated">
                  <a:extLst>
                    <a:ext uri="{FF2B5EF4-FFF2-40B4-BE49-F238E27FC236}">
                      <a16:creationId xmlns:a16="http://schemas.microsoft.com/office/drawing/2014/main" id="{6FCF8EA8-A1F4-9EF0-B865-CF668A4CDC1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2526" y="980372"/>
                  <a:ext cx="445817" cy="447349"/>
                </a:xfrm>
                <a:prstGeom prst="rect">
                  <a:avLst/>
                </a:prstGeom>
              </p:spPr>
            </p:pic>
          </p:grpSp>
          <p:grpSp>
            <p:nvGrpSpPr>
              <p:cNvPr id="13" name="Group 12">
                <a:extLst>
                  <a:ext uri="{FF2B5EF4-FFF2-40B4-BE49-F238E27FC236}">
                    <a16:creationId xmlns:a16="http://schemas.microsoft.com/office/drawing/2014/main" id="{B25C7D38-BBAE-64A0-4CF0-1EDEBF334235}"/>
                  </a:ext>
                </a:extLst>
              </p:cNvPr>
              <p:cNvGrpSpPr/>
              <p:nvPr/>
            </p:nvGrpSpPr>
            <p:grpSpPr>
              <a:xfrm>
                <a:off x="4781409" y="1682712"/>
                <a:ext cx="556843" cy="490212"/>
                <a:chOff x="1391692" y="943966"/>
                <a:chExt cx="511487" cy="537909"/>
              </a:xfrm>
            </p:grpSpPr>
            <p:sp>
              <p:nvSpPr>
                <p:cNvPr id="46" name="Graphic 5">
                  <a:extLst>
                    <a:ext uri="{FF2B5EF4-FFF2-40B4-BE49-F238E27FC236}">
                      <a16:creationId xmlns:a16="http://schemas.microsoft.com/office/drawing/2014/main" id="{8DC15327-7299-F740-FDFC-EEAB117F3BD0}"/>
                    </a:ext>
                  </a:extLst>
                </p:cNvPr>
                <p:cNvSpPr>
                  <a:spLocks noChangeAspect="1"/>
                </p:cNvSpPr>
                <p:nvPr/>
              </p:nvSpPr>
              <p:spPr>
                <a:xfrm>
                  <a:off x="1391692" y="943966"/>
                  <a:ext cx="511487" cy="53790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pic>
              <p:nvPicPr>
                <p:cNvPr id="47" name="Picture 46" descr="A green check mark in a circle&#10;&#10;Description automatically generated">
                  <a:extLst>
                    <a:ext uri="{FF2B5EF4-FFF2-40B4-BE49-F238E27FC236}">
                      <a16:creationId xmlns:a16="http://schemas.microsoft.com/office/drawing/2014/main" id="{5685E50E-08B6-F0B3-800A-E812F7553E2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2526" y="980372"/>
                  <a:ext cx="445817" cy="447349"/>
                </a:xfrm>
                <a:prstGeom prst="rect">
                  <a:avLst/>
                </a:prstGeom>
              </p:spPr>
            </p:pic>
          </p:grpSp>
          <p:grpSp>
            <p:nvGrpSpPr>
              <p:cNvPr id="14" name="Group 13">
                <a:extLst>
                  <a:ext uri="{FF2B5EF4-FFF2-40B4-BE49-F238E27FC236}">
                    <a16:creationId xmlns:a16="http://schemas.microsoft.com/office/drawing/2014/main" id="{A6F87A55-5907-1B35-0D1C-D5FB405BB978}"/>
                  </a:ext>
                </a:extLst>
              </p:cNvPr>
              <p:cNvGrpSpPr/>
              <p:nvPr/>
            </p:nvGrpSpPr>
            <p:grpSpPr>
              <a:xfrm>
                <a:off x="6743935" y="1682712"/>
                <a:ext cx="556843" cy="490212"/>
                <a:chOff x="1391692" y="943966"/>
                <a:chExt cx="511487" cy="537909"/>
              </a:xfrm>
            </p:grpSpPr>
            <p:sp>
              <p:nvSpPr>
                <p:cNvPr id="44" name="Graphic 5">
                  <a:extLst>
                    <a:ext uri="{FF2B5EF4-FFF2-40B4-BE49-F238E27FC236}">
                      <a16:creationId xmlns:a16="http://schemas.microsoft.com/office/drawing/2014/main" id="{4DA88F94-B981-AEDA-1ACA-6FF3B6BD6CF2}"/>
                    </a:ext>
                  </a:extLst>
                </p:cNvPr>
                <p:cNvSpPr>
                  <a:spLocks noChangeAspect="1"/>
                </p:cNvSpPr>
                <p:nvPr/>
              </p:nvSpPr>
              <p:spPr>
                <a:xfrm>
                  <a:off x="1391692" y="943966"/>
                  <a:ext cx="511487" cy="53790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pic>
              <p:nvPicPr>
                <p:cNvPr id="45" name="Picture 44" descr="A green check mark in a circle&#10;&#10;Description automatically generated">
                  <a:extLst>
                    <a:ext uri="{FF2B5EF4-FFF2-40B4-BE49-F238E27FC236}">
                      <a16:creationId xmlns:a16="http://schemas.microsoft.com/office/drawing/2014/main" id="{FD7FA48A-37B3-9B90-FCA7-43F6F8B6425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2526" y="980372"/>
                  <a:ext cx="445817" cy="447349"/>
                </a:xfrm>
                <a:prstGeom prst="rect">
                  <a:avLst/>
                </a:prstGeom>
              </p:spPr>
            </p:pic>
          </p:grpSp>
          <p:grpSp>
            <p:nvGrpSpPr>
              <p:cNvPr id="15" name="Group 14">
                <a:extLst>
                  <a:ext uri="{FF2B5EF4-FFF2-40B4-BE49-F238E27FC236}">
                    <a16:creationId xmlns:a16="http://schemas.microsoft.com/office/drawing/2014/main" id="{F1040513-DDE1-E4C1-9EB1-F939C8E826B5}"/>
                  </a:ext>
                </a:extLst>
              </p:cNvPr>
              <p:cNvGrpSpPr/>
              <p:nvPr/>
            </p:nvGrpSpPr>
            <p:grpSpPr>
              <a:xfrm>
                <a:off x="8784077" y="1682712"/>
                <a:ext cx="556843" cy="490212"/>
                <a:chOff x="1391692" y="943966"/>
                <a:chExt cx="511487" cy="537909"/>
              </a:xfrm>
            </p:grpSpPr>
            <p:sp>
              <p:nvSpPr>
                <p:cNvPr id="42" name="Graphic 5">
                  <a:extLst>
                    <a:ext uri="{FF2B5EF4-FFF2-40B4-BE49-F238E27FC236}">
                      <a16:creationId xmlns:a16="http://schemas.microsoft.com/office/drawing/2014/main" id="{6365ACC4-8E21-9B86-B47A-58DBDED028BC}"/>
                    </a:ext>
                  </a:extLst>
                </p:cNvPr>
                <p:cNvSpPr>
                  <a:spLocks noChangeAspect="1"/>
                </p:cNvSpPr>
                <p:nvPr/>
              </p:nvSpPr>
              <p:spPr>
                <a:xfrm>
                  <a:off x="1391692" y="943966"/>
                  <a:ext cx="511487" cy="537909"/>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pic>
              <p:nvPicPr>
                <p:cNvPr id="43" name="Picture 42" descr="A green check mark in a circle&#10;&#10;Description automatically generated">
                  <a:extLst>
                    <a:ext uri="{FF2B5EF4-FFF2-40B4-BE49-F238E27FC236}">
                      <a16:creationId xmlns:a16="http://schemas.microsoft.com/office/drawing/2014/main" id="{5198DB5C-CF85-153D-2FDE-D024C41C275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2526" y="980372"/>
                  <a:ext cx="445817" cy="447349"/>
                </a:xfrm>
                <a:prstGeom prst="rect">
                  <a:avLst/>
                </a:prstGeom>
              </p:spPr>
            </p:pic>
          </p:grpSp>
          <p:sp>
            <p:nvSpPr>
              <p:cNvPr id="17" name="Rectangle 16">
                <a:extLst>
                  <a:ext uri="{FF2B5EF4-FFF2-40B4-BE49-F238E27FC236}">
                    <a16:creationId xmlns:a16="http://schemas.microsoft.com/office/drawing/2014/main" id="{D4B681EA-BED0-06DA-0C4A-C9F77D5CA139}"/>
                  </a:ext>
                </a:extLst>
              </p:cNvPr>
              <p:cNvSpPr/>
              <p:nvPr/>
            </p:nvSpPr>
            <p:spPr>
              <a:xfrm>
                <a:off x="342632" y="2438199"/>
                <a:ext cx="1625442" cy="3353001"/>
              </a:xfrm>
              <a:prstGeom prst="rect">
                <a:avLst/>
              </a:prstGeom>
              <a:solidFill>
                <a:schemeClr val="tx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BF30F2-545C-4C54-55E7-B8BFDE9D3CA6}"/>
                  </a:ext>
                </a:extLst>
              </p:cNvPr>
              <p:cNvSpPr txBox="1"/>
              <p:nvPr/>
            </p:nvSpPr>
            <p:spPr>
              <a:xfrm>
                <a:off x="348084" y="3578920"/>
                <a:ext cx="1581949" cy="584775"/>
              </a:xfrm>
              <a:prstGeom prst="rect">
                <a:avLst/>
              </a:prstGeom>
              <a:noFill/>
            </p:spPr>
            <p:txBody>
              <a:bodyPr wrap="square" rtlCol="0">
                <a:spAutoFit/>
              </a:bodyPr>
              <a:lstStyle/>
              <a:p>
                <a:pPr algn="ctr"/>
                <a:r>
                  <a:rPr lang="en-US" sz="160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Requirement Phase</a:t>
                </a:r>
              </a:p>
            </p:txBody>
          </p:sp>
          <p:sp>
            <p:nvSpPr>
              <p:cNvPr id="19" name="Rectangle 18">
                <a:extLst>
                  <a:ext uri="{FF2B5EF4-FFF2-40B4-BE49-F238E27FC236}">
                    <a16:creationId xmlns:a16="http://schemas.microsoft.com/office/drawing/2014/main" id="{884106FA-9E32-BACC-F3AE-6DB649BF4D96}"/>
                  </a:ext>
                </a:extLst>
              </p:cNvPr>
              <p:cNvSpPr/>
              <p:nvPr/>
            </p:nvSpPr>
            <p:spPr>
              <a:xfrm>
                <a:off x="2309816" y="2438199"/>
                <a:ext cx="1625442" cy="3353001"/>
              </a:xfrm>
              <a:prstGeom prst="rect">
                <a:avLst/>
              </a:prstGeom>
              <a:solidFill>
                <a:schemeClr val="tx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F475808-D832-7F6F-6566-C1586021BB56}"/>
                  </a:ext>
                </a:extLst>
              </p:cNvPr>
              <p:cNvSpPr txBox="1"/>
              <p:nvPr/>
            </p:nvSpPr>
            <p:spPr>
              <a:xfrm>
                <a:off x="2357574" y="3702030"/>
                <a:ext cx="1581949" cy="338554"/>
              </a:xfrm>
              <a:prstGeom prst="rect">
                <a:avLst/>
              </a:prstGeom>
              <a:noFill/>
            </p:spPr>
            <p:txBody>
              <a:bodyPr wrap="square" rtlCol="0">
                <a:spAutoFit/>
              </a:bodyPr>
              <a:lstStyle/>
              <a:p>
                <a:pPr algn="ctr"/>
                <a:r>
                  <a:rPr lang="en-US" sz="160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Design Phase</a:t>
                </a:r>
              </a:p>
            </p:txBody>
          </p:sp>
          <p:sp>
            <p:nvSpPr>
              <p:cNvPr id="21" name="Rectangle 20">
                <a:extLst>
                  <a:ext uri="{FF2B5EF4-FFF2-40B4-BE49-F238E27FC236}">
                    <a16:creationId xmlns:a16="http://schemas.microsoft.com/office/drawing/2014/main" id="{187DE749-1BDE-0816-CDAE-FC977675C11A}"/>
                  </a:ext>
                </a:extLst>
              </p:cNvPr>
              <p:cNvSpPr/>
              <p:nvPr/>
            </p:nvSpPr>
            <p:spPr>
              <a:xfrm>
                <a:off x="4279188" y="2438199"/>
                <a:ext cx="1625442" cy="3353001"/>
              </a:xfrm>
              <a:prstGeom prst="rect">
                <a:avLst/>
              </a:prstGeom>
              <a:solidFill>
                <a:schemeClr val="tx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D9B8E9F-E761-1201-3F25-312F9B689699}"/>
                  </a:ext>
                </a:extLst>
              </p:cNvPr>
              <p:cNvSpPr txBox="1"/>
              <p:nvPr/>
            </p:nvSpPr>
            <p:spPr>
              <a:xfrm>
                <a:off x="4289712" y="3578920"/>
                <a:ext cx="1581949" cy="584775"/>
              </a:xfrm>
              <a:prstGeom prst="rect">
                <a:avLst/>
              </a:prstGeom>
              <a:noFill/>
            </p:spPr>
            <p:txBody>
              <a:bodyPr wrap="square" rtlCol="0">
                <a:spAutoFit/>
              </a:bodyPr>
              <a:lstStyle/>
              <a:p>
                <a:pPr algn="ctr"/>
                <a:r>
                  <a:rPr lang="en-US" sz="160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Development Phase</a:t>
                </a:r>
              </a:p>
            </p:txBody>
          </p:sp>
          <p:sp>
            <p:nvSpPr>
              <p:cNvPr id="23" name="Rectangle 22">
                <a:extLst>
                  <a:ext uri="{FF2B5EF4-FFF2-40B4-BE49-F238E27FC236}">
                    <a16:creationId xmlns:a16="http://schemas.microsoft.com/office/drawing/2014/main" id="{7821ADBF-90F0-39B1-E862-369153CB9655}"/>
                  </a:ext>
                </a:extLst>
              </p:cNvPr>
              <p:cNvSpPr/>
              <p:nvPr/>
            </p:nvSpPr>
            <p:spPr>
              <a:xfrm>
                <a:off x="6243953" y="2438199"/>
                <a:ext cx="1625442" cy="3353001"/>
              </a:xfrm>
              <a:prstGeom prst="rect">
                <a:avLst/>
              </a:prstGeom>
              <a:solidFill>
                <a:schemeClr val="tx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A08593D-62B5-4FDA-5F7F-1E7AB1A40117}"/>
                  </a:ext>
                </a:extLst>
              </p:cNvPr>
              <p:cNvSpPr txBox="1"/>
              <p:nvPr/>
            </p:nvSpPr>
            <p:spPr>
              <a:xfrm>
                <a:off x="6236090" y="3702030"/>
                <a:ext cx="1649608" cy="338554"/>
              </a:xfrm>
              <a:prstGeom prst="rect">
                <a:avLst/>
              </a:prstGeom>
              <a:noFill/>
            </p:spPr>
            <p:txBody>
              <a:bodyPr wrap="square" rtlCol="0">
                <a:spAutoFit/>
              </a:bodyPr>
              <a:lstStyle/>
              <a:p>
                <a:pPr algn="ctr"/>
                <a:r>
                  <a:rPr lang="en-US" sz="160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Testing Phase</a:t>
                </a:r>
              </a:p>
            </p:txBody>
          </p:sp>
          <p:sp>
            <p:nvSpPr>
              <p:cNvPr id="25" name="Rectangle 24">
                <a:extLst>
                  <a:ext uri="{FF2B5EF4-FFF2-40B4-BE49-F238E27FC236}">
                    <a16:creationId xmlns:a16="http://schemas.microsoft.com/office/drawing/2014/main" id="{42F64618-7958-EE9D-3D9D-E00E2F1CF469}"/>
                  </a:ext>
                </a:extLst>
              </p:cNvPr>
              <p:cNvSpPr/>
              <p:nvPr/>
            </p:nvSpPr>
            <p:spPr>
              <a:xfrm>
                <a:off x="8211769" y="2438199"/>
                <a:ext cx="1625442" cy="3353001"/>
              </a:xfrm>
              <a:prstGeom prst="rect">
                <a:avLst/>
              </a:prstGeom>
              <a:solidFill>
                <a:schemeClr val="tx1">
                  <a:alpha val="9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FDA284C-AEFF-A3B2-D7DB-31AD12F5F54D}"/>
                  </a:ext>
                </a:extLst>
              </p:cNvPr>
              <p:cNvSpPr txBox="1"/>
              <p:nvPr/>
            </p:nvSpPr>
            <p:spPr>
              <a:xfrm>
                <a:off x="8204905" y="3702030"/>
                <a:ext cx="1664030" cy="338554"/>
              </a:xfrm>
              <a:prstGeom prst="rect">
                <a:avLst/>
              </a:prstGeom>
              <a:noFill/>
            </p:spPr>
            <p:txBody>
              <a:bodyPr wrap="square" rtlCol="0">
                <a:spAutoFit/>
              </a:bodyPr>
              <a:lstStyle/>
              <a:p>
                <a:pPr algn="ctr"/>
                <a:r>
                  <a:rPr lang="en-US" sz="160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Release Phase</a:t>
                </a:r>
              </a:p>
            </p:txBody>
          </p:sp>
          <p:grpSp>
            <p:nvGrpSpPr>
              <p:cNvPr id="30" name="Group 29">
                <a:extLst>
                  <a:ext uri="{FF2B5EF4-FFF2-40B4-BE49-F238E27FC236}">
                    <a16:creationId xmlns:a16="http://schemas.microsoft.com/office/drawing/2014/main" id="{A2B5B472-54AC-E766-B45E-38E661525FA5}"/>
                  </a:ext>
                </a:extLst>
              </p:cNvPr>
              <p:cNvGrpSpPr/>
              <p:nvPr/>
            </p:nvGrpSpPr>
            <p:grpSpPr>
              <a:xfrm>
                <a:off x="378633" y="2726894"/>
                <a:ext cx="9448205" cy="2709738"/>
                <a:chOff x="397425" y="2495327"/>
                <a:chExt cx="9448205" cy="3111101"/>
              </a:xfrm>
            </p:grpSpPr>
            <p:sp>
              <p:nvSpPr>
                <p:cNvPr id="31" name="Rectangle: Rounded Corners 30">
                  <a:extLst>
                    <a:ext uri="{FF2B5EF4-FFF2-40B4-BE49-F238E27FC236}">
                      <a16:creationId xmlns:a16="http://schemas.microsoft.com/office/drawing/2014/main" id="{F9CC3D39-08B7-BC5F-F27D-40F2F59694C2}"/>
                    </a:ext>
                  </a:extLst>
                </p:cNvPr>
                <p:cNvSpPr/>
                <p:nvPr/>
              </p:nvSpPr>
              <p:spPr>
                <a:xfrm rot="5400000">
                  <a:off x="-348528" y="3271843"/>
                  <a:ext cx="3080538" cy="1588631"/>
                </a:xfrm>
                <a:prstGeom prst="roundRect">
                  <a:avLst>
                    <a:gd name="adj" fmla="val 20927"/>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7FE5EC1C-C89C-3D23-470E-554799CA20FE}"/>
                    </a:ext>
                  </a:extLst>
                </p:cNvPr>
                <p:cNvSpPr/>
                <p:nvPr/>
              </p:nvSpPr>
              <p:spPr>
                <a:xfrm rot="5400000">
                  <a:off x="1607748" y="3241644"/>
                  <a:ext cx="3080543" cy="1588631"/>
                </a:xfrm>
                <a:prstGeom prst="roundRect">
                  <a:avLst>
                    <a:gd name="adj" fmla="val 20927"/>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B8D0EA8F-DF53-213A-588A-ACD5EA26343A}"/>
                    </a:ext>
                  </a:extLst>
                </p:cNvPr>
                <p:cNvSpPr/>
                <p:nvPr/>
              </p:nvSpPr>
              <p:spPr>
                <a:xfrm rot="5400000">
                  <a:off x="3580222" y="3241647"/>
                  <a:ext cx="3080539" cy="1588631"/>
                </a:xfrm>
                <a:prstGeom prst="roundRect">
                  <a:avLst>
                    <a:gd name="adj" fmla="val 20927"/>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28855AC-5EA9-6329-72F3-EB098D88DEFB}"/>
                    </a:ext>
                  </a:extLst>
                </p:cNvPr>
                <p:cNvSpPr/>
                <p:nvPr/>
              </p:nvSpPr>
              <p:spPr>
                <a:xfrm rot="5400000">
                  <a:off x="5547737" y="3241279"/>
                  <a:ext cx="3080535" cy="1588631"/>
                </a:xfrm>
                <a:prstGeom prst="roundRect">
                  <a:avLst>
                    <a:gd name="adj" fmla="val 20927"/>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6B08CBFF-129B-E65B-A761-A3E7F1EEE64F}"/>
                    </a:ext>
                  </a:extLst>
                </p:cNvPr>
                <p:cNvSpPr/>
                <p:nvPr/>
              </p:nvSpPr>
              <p:spPr>
                <a:xfrm rot="5400000">
                  <a:off x="7508860" y="3243477"/>
                  <a:ext cx="3084910" cy="1588631"/>
                </a:xfrm>
                <a:prstGeom prst="roundRect">
                  <a:avLst>
                    <a:gd name="adj" fmla="val 20927"/>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nvGrpSpPr>
            <p:cNvPr id="62" name="Group 61">
              <a:extLst>
                <a:ext uri="{FF2B5EF4-FFF2-40B4-BE49-F238E27FC236}">
                  <a16:creationId xmlns:a16="http://schemas.microsoft.com/office/drawing/2014/main" id="{6AF7F9A6-7865-5552-06F6-8D5DB29A57F3}"/>
                </a:ext>
              </a:extLst>
            </p:cNvPr>
            <p:cNvGrpSpPr/>
            <p:nvPr/>
          </p:nvGrpSpPr>
          <p:grpSpPr>
            <a:xfrm>
              <a:off x="2106238" y="1070980"/>
              <a:ext cx="7785688" cy="416481"/>
              <a:chOff x="2106238" y="1070980"/>
              <a:chExt cx="7785688" cy="416481"/>
            </a:xfrm>
          </p:grpSpPr>
          <p:sp>
            <p:nvSpPr>
              <p:cNvPr id="58" name="Arrow: Curved Down 57">
                <a:extLst>
                  <a:ext uri="{FF2B5EF4-FFF2-40B4-BE49-F238E27FC236}">
                    <a16:creationId xmlns:a16="http://schemas.microsoft.com/office/drawing/2014/main" id="{FAA87184-9E7B-5FDD-19FD-D3C014F5B36F}"/>
                  </a:ext>
                </a:extLst>
              </p:cNvPr>
              <p:cNvSpPr/>
              <p:nvPr/>
            </p:nvSpPr>
            <p:spPr>
              <a:xfrm>
                <a:off x="2106238" y="1070980"/>
                <a:ext cx="1777041" cy="416481"/>
              </a:xfrm>
              <a:prstGeom prst="curved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Curved Down 58">
                <a:extLst>
                  <a:ext uri="{FF2B5EF4-FFF2-40B4-BE49-F238E27FC236}">
                    <a16:creationId xmlns:a16="http://schemas.microsoft.com/office/drawing/2014/main" id="{AC7CD0CB-38D4-9101-E609-9712C46B1914}"/>
                  </a:ext>
                </a:extLst>
              </p:cNvPr>
              <p:cNvSpPr/>
              <p:nvPr/>
            </p:nvSpPr>
            <p:spPr>
              <a:xfrm>
                <a:off x="4171788" y="1070980"/>
                <a:ext cx="1777041" cy="416481"/>
              </a:xfrm>
              <a:prstGeom prst="curved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Arrow: Curved Down 59">
                <a:extLst>
                  <a:ext uri="{FF2B5EF4-FFF2-40B4-BE49-F238E27FC236}">
                    <a16:creationId xmlns:a16="http://schemas.microsoft.com/office/drawing/2014/main" id="{9A976DDD-AC1D-BADF-9B74-1C161E0F6D90}"/>
                  </a:ext>
                </a:extLst>
              </p:cNvPr>
              <p:cNvSpPr/>
              <p:nvPr/>
            </p:nvSpPr>
            <p:spPr>
              <a:xfrm>
                <a:off x="6110013" y="1070980"/>
                <a:ext cx="1777041" cy="416481"/>
              </a:xfrm>
              <a:prstGeom prst="curved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Curved Down 60">
                <a:extLst>
                  <a:ext uri="{FF2B5EF4-FFF2-40B4-BE49-F238E27FC236}">
                    <a16:creationId xmlns:a16="http://schemas.microsoft.com/office/drawing/2014/main" id="{35AA2676-4435-2796-298B-01A3D7025CA2}"/>
                  </a:ext>
                </a:extLst>
              </p:cNvPr>
              <p:cNvSpPr/>
              <p:nvPr/>
            </p:nvSpPr>
            <p:spPr>
              <a:xfrm>
                <a:off x="8114885" y="1070980"/>
                <a:ext cx="1777041" cy="416481"/>
              </a:xfrm>
              <a:prstGeom prst="curved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6141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52087AF0-3FB0-8468-7FB4-46CDA422F02A}"/>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B0262A02-A188-8231-1CFC-C03AD4B70750}"/>
              </a:ext>
            </a:extLst>
          </p:cNvPr>
          <p:cNvSpPr txBox="1"/>
          <p:nvPr/>
        </p:nvSpPr>
        <p:spPr>
          <a:xfrm>
            <a:off x="3463475" y="7667"/>
            <a:ext cx="481647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Results</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54" name="Rectangle: Rounded Corners 53">
            <a:extLst>
              <a:ext uri="{FF2B5EF4-FFF2-40B4-BE49-F238E27FC236}">
                <a16:creationId xmlns:a16="http://schemas.microsoft.com/office/drawing/2014/main" id="{A77ECFBD-00D1-6F4A-26DE-772812BB4EB1}"/>
              </a:ext>
            </a:extLst>
          </p:cNvPr>
          <p:cNvSpPr/>
          <p:nvPr/>
        </p:nvSpPr>
        <p:spPr>
          <a:xfrm>
            <a:off x="452689" y="1116056"/>
            <a:ext cx="11148761" cy="5082188"/>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99E33C-5F06-6BCB-6952-793C8A0A770E}"/>
              </a:ext>
            </a:extLst>
          </p:cNvPr>
          <p:cNvSpPr txBox="1"/>
          <p:nvPr/>
        </p:nvSpPr>
        <p:spPr>
          <a:xfrm>
            <a:off x="847725" y="1319513"/>
            <a:ext cx="10306050" cy="3990901"/>
          </a:xfrm>
          <a:prstGeom prst="rect">
            <a:avLst/>
          </a:prstGeom>
          <a:noFill/>
        </p:spPr>
        <p:txBody>
          <a:bodyPr wrap="square">
            <a:spAutoFit/>
          </a:bodyPr>
          <a:lstStyle/>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Identified and addressed missing and inconsistent data, ensuring the integrity of our analysis. </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Relevant features were extracted, and temporal patterns and seasonality in air quality parameters were investigated. </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Developed models to forecast air quality parameters, visualizing predicted values alongside observed trends. </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Analyzed the relationships between air quality parameters and health outcomes over time, quantifying the health impact of different air pollutants.</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Provided valuable insights into the trends and patterns of pollutant levels over time. </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Generated forecasts for air quality index (AQI) values across different regions and years. </a:t>
            </a:r>
          </a:p>
          <a:p>
            <a:pPr marL="285750" marR="0" indent="-285750" algn="just">
              <a:lnSpc>
                <a:spcPct val="150000"/>
              </a:lnSpc>
              <a:spcBef>
                <a:spcPts val="0"/>
              </a:spcBef>
              <a:spcAft>
                <a:spcPts val="800"/>
              </a:spcAft>
              <a:buFont typeface="Arial" panose="020B0604020202020204" pitchFamily="34" charset="0"/>
              <a:buChar char="•"/>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Analyzed various variations in AQI levels among pollutants, with some pollutants exhibiting more pronounced fluctuations over time compared to others. </a:t>
            </a:r>
          </a:p>
        </p:txBody>
      </p:sp>
      <p:pic>
        <p:nvPicPr>
          <p:cNvPr id="3" name="Picture 2" descr="A logo with a black background&#10;&#10;Description automatically generated">
            <a:extLst>
              <a:ext uri="{FF2B5EF4-FFF2-40B4-BE49-F238E27FC236}">
                <a16:creationId xmlns:a16="http://schemas.microsoft.com/office/drawing/2014/main" id="{39D5CE7C-38F3-C5D2-5F1B-EBEC534D0F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24CBCB8-A7F9-E64A-5DA5-F99A8864D3A7}"/>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Tree>
    <p:extLst>
      <p:ext uri="{BB962C8B-B14F-4D97-AF65-F5344CB8AC3E}">
        <p14:creationId xmlns:p14="http://schemas.microsoft.com/office/powerpoint/2010/main" val="371213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0262A02-A188-8231-1CFC-C03AD4B70750}"/>
              </a:ext>
            </a:extLst>
          </p:cNvPr>
          <p:cNvSpPr txBox="1"/>
          <p:nvPr/>
        </p:nvSpPr>
        <p:spPr>
          <a:xfrm>
            <a:off x="3687762" y="-18552"/>
            <a:ext cx="481647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Project Summary</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10" name="Picture 9" descr="A smoke from a fire&#10;&#10;Description automatically generated with medium confidence">
            <a:extLst>
              <a:ext uri="{FF2B5EF4-FFF2-40B4-BE49-F238E27FC236}">
                <a16:creationId xmlns:a16="http://schemas.microsoft.com/office/drawing/2014/main" id="{BB57DF6C-23D5-B109-275B-C2D726D85F6A}"/>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54" name="Rectangle: Rounded Corners 53">
            <a:extLst>
              <a:ext uri="{FF2B5EF4-FFF2-40B4-BE49-F238E27FC236}">
                <a16:creationId xmlns:a16="http://schemas.microsoft.com/office/drawing/2014/main" id="{A77ECFBD-00D1-6F4A-26DE-772812BB4EB1}"/>
              </a:ext>
            </a:extLst>
          </p:cNvPr>
          <p:cNvSpPr/>
          <p:nvPr/>
        </p:nvSpPr>
        <p:spPr>
          <a:xfrm>
            <a:off x="877379" y="955093"/>
            <a:ext cx="10437241" cy="4352976"/>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2" descr="A logo with a black background&#10;&#10;Description automatically generated">
            <a:extLst>
              <a:ext uri="{FF2B5EF4-FFF2-40B4-BE49-F238E27FC236}">
                <a16:creationId xmlns:a16="http://schemas.microsoft.com/office/drawing/2014/main" id="{39D5CE7C-38F3-C5D2-5F1B-EBEC534D0F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24CBCB8-A7F9-E64A-5DA5-F99A8864D3A7}"/>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8" name="TextBox 7">
            <a:extLst>
              <a:ext uri="{FF2B5EF4-FFF2-40B4-BE49-F238E27FC236}">
                <a16:creationId xmlns:a16="http://schemas.microsoft.com/office/drawing/2014/main" id="{4F13AE61-83B8-72BC-5336-A915271FF145}"/>
              </a:ext>
            </a:extLst>
          </p:cNvPr>
          <p:cNvSpPr txBox="1"/>
          <p:nvPr/>
        </p:nvSpPr>
        <p:spPr>
          <a:xfrm>
            <a:off x="1090612" y="1089055"/>
            <a:ext cx="10010774" cy="4201278"/>
          </a:xfrm>
          <a:prstGeom prst="rect">
            <a:avLst/>
          </a:prstGeom>
          <a:noFill/>
        </p:spPr>
        <p:txBody>
          <a:bodyPr wrap="square">
            <a:spAutoFit/>
          </a:bodyPr>
          <a:lstStyle/>
          <a:p>
            <a:pPr algn="just">
              <a:lnSpc>
                <a:spcPct val="150000"/>
              </a:lnSpc>
            </a:pPr>
            <a:r>
              <a:rPr lang="en-US" b="0" i="0" dirty="0">
                <a:solidFill>
                  <a:schemeClr val="bg1"/>
                </a:solidFill>
                <a:effectLst/>
                <a:latin typeface="Abadi Extra Light" panose="020B0204020104020204" pitchFamily="34" charset="0"/>
              </a:rPr>
              <a:t>Air quality is a critical determinant of public health, and Everyday activities, be it in industries, transportation, or homes, contribute to the </a:t>
            </a:r>
            <a:r>
              <a:rPr lang="en-US" i="0" dirty="0">
                <a:solidFill>
                  <a:schemeClr val="bg1"/>
                </a:solidFill>
                <a:effectLst/>
                <a:latin typeface="Abadi Extra Light" panose="020B0204020104020204" pitchFamily="34" charset="0"/>
              </a:rPr>
              <a:t>introduction of </a:t>
            </a:r>
            <a:r>
              <a:rPr lang="en-US" i="0" dirty="0">
                <a:solidFill>
                  <a:srgbClr val="00B0F0"/>
                </a:solidFill>
                <a:effectLst/>
                <a:latin typeface="Abadi Extra Light" panose="020B0204020104020204" pitchFamily="34" charset="0"/>
              </a:rPr>
              <a:t>pollutants into our surroundings. </a:t>
            </a:r>
            <a:r>
              <a:rPr lang="en-US" i="0" dirty="0">
                <a:solidFill>
                  <a:schemeClr val="bg1"/>
                </a:solidFill>
                <a:effectLst/>
                <a:latin typeface="Abadi Extra Light" panose="020B0204020104020204" pitchFamily="34" charset="0"/>
              </a:rPr>
              <a:t>This underscores the pressing need for vigilant monitoring and </a:t>
            </a:r>
            <a:r>
              <a:rPr lang="en-US" i="0" dirty="0">
                <a:solidFill>
                  <a:srgbClr val="00B0F0"/>
                </a:solidFill>
                <a:effectLst/>
                <a:latin typeface="Abadi Extra Light" panose="020B0204020104020204" pitchFamily="34" charset="0"/>
              </a:rPr>
              <a:t>predictive analysis of air quality</a:t>
            </a:r>
            <a:r>
              <a:rPr lang="en-US" i="0" dirty="0">
                <a:solidFill>
                  <a:schemeClr val="bg1"/>
                </a:solidFill>
                <a:effectLst/>
                <a:latin typeface="Abadi Extra Light" panose="020B0204020104020204" pitchFamily="34" charset="0"/>
              </a:rPr>
              <a:t>, particularly in the vibrant and dynamic setting of </a:t>
            </a:r>
            <a:r>
              <a:rPr lang="en-US" i="0" dirty="0">
                <a:solidFill>
                  <a:srgbClr val="00B0F0"/>
                </a:solidFill>
                <a:effectLst/>
                <a:latin typeface="Abadi Extra Light" panose="020B0204020104020204" pitchFamily="34" charset="0"/>
              </a:rPr>
              <a:t>New York</a:t>
            </a:r>
            <a:r>
              <a:rPr lang="en-US" i="0" dirty="0">
                <a:solidFill>
                  <a:srgbClr val="F29927"/>
                </a:solidFill>
                <a:effectLst/>
                <a:latin typeface="Abadi Extra Light" panose="020B0204020104020204" pitchFamily="34" charset="0"/>
              </a:rPr>
              <a:t>. </a:t>
            </a:r>
          </a:p>
          <a:p>
            <a:pPr algn="just">
              <a:lnSpc>
                <a:spcPct val="150000"/>
              </a:lnSpc>
            </a:pPr>
            <a:r>
              <a:rPr lang="en-US" i="0" dirty="0">
                <a:solidFill>
                  <a:schemeClr val="bg1"/>
                </a:solidFill>
                <a:effectLst/>
                <a:latin typeface="Abadi Extra Light" panose="020B0204020104020204" pitchFamily="34" charset="0"/>
              </a:rPr>
              <a:t>the New York State Department of Health has provided a comprehensive dataset spanning from </a:t>
            </a:r>
            <a:r>
              <a:rPr lang="en-US" i="0" dirty="0">
                <a:solidFill>
                  <a:srgbClr val="00B0F0"/>
                </a:solidFill>
                <a:effectLst/>
                <a:latin typeface="Abadi Extra Light" panose="020B0204020104020204" pitchFamily="34" charset="0"/>
              </a:rPr>
              <a:t>2005 to 2023</a:t>
            </a:r>
            <a:r>
              <a:rPr lang="en-US" i="0" dirty="0">
                <a:solidFill>
                  <a:schemeClr val="bg1"/>
                </a:solidFill>
                <a:effectLst/>
                <a:latin typeface="Abadi Extra Light" panose="020B0204020104020204" pitchFamily="34" charset="0"/>
              </a:rPr>
              <a:t>, encompassing various parameters related to air quality. Th</a:t>
            </a:r>
            <a:r>
              <a:rPr lang="en-US" dirty="0">
                <a:solidFill>
                  <a:schemeClr val="bg1"/>
                </a:solidFill>
                <a:latin typeface="Abadi Extra Light" panose="020B0204020104020204" pitchFamily="34" charset="0"/>
              </a:rPr>
              <a:t>e</a:t>
            </a:r>
            <a:r>
              <a:rPr lang="en-US" i="0" dirty="0">
                <a:solidFill>
                  <a:schemeClr val="bg1"/>
                </a:solidFill>
                <a:effectLst/>
                <a:latin typeface="Abadi Extra Light" panose="020B0204020104020204" pitchFamily="34" charset="0"/>
              </a:rPr>
              <a:t> project aims to employ </a:t>
            </a:r>
            <a:r>
              <a:rPr lang="en-US" i="0" dirty="0">
                <a:solidFill>
                  <a:srgbClr val="00B0F0"/>
                </a:solidFill>
                <a:effectLst/>
                <a:latin typeface="Abadi Extra Light" panose="020B0204020104020204" pitchFamily="34" charset="0"/>
              </a:rPr>
              <a:t>predictive modelling techniques to analyze, forecast, and derive actionable insights from this extensive dataset</a:t>
            </a:r>
            <a:r>
              <a:rPr lang="en-US" i="0" dirty="0">
                <a:solidFill>
                  <a:srgbClr val="F29927"/>
                </a:solidFill>
                <a:effectLst/>
                <a:latin typeface="Abadi Extra Light" panose="020B0204020104020204" pitchFamily="34" charset="0"/>
              </a:rPr>
              <a:t>. </a:t>
            </a:r>
            <a:r>
              <a:rPr lang="en-US" i="0" dirty="0">
                <a:solidFill>
                  <a:schemeClr val="bg1"/>
                </a:solidFill>
                <a:effectLst/>
                <a:latin typeface="Abadi Extra Light" panose="020B0204020104020204" pitchFamily="34" charset="0"/>
              </a:rPr>
              <a:t>By understanding the interplay of factors such as vehicular emissions, industrial processes, and atmospheric conditions, we seek to provide a </a:t>
            </a:r>
            <a:r>
              <a:rPr lang="en-US" i="0" dirty="0">
                <a:solidFill>
                  <a:srgbClr val="00B0F0"/>
                </a:solidFill>
                <a:effectLst/>
                <a:latin typeface="Abadi Extra Light" panose="020B0204020104020204" pitchFamily="34" charset="0"/>
              </a:rPr>
              <a:t>holistic view of air quality trends</a:t>
            </a:r>
            <a:r>
              <a:rPr lang="en-US" i="0" dirty="0">
                <a:solidFill>
                  <a:srgbClr val="F29927"/>
                </a:solidFill>
                <a:effectLst/>
                <a:latin typeface="Abadi Extra Light" panose="020B0204020104020204" pitchFamily="34" charset="0"/>
              </a:rPr>
              <a:t> </a:t>
            </a:r>
            <a:r>
              <a:rPr lang="en-US" i="0" dirty="0">
                <a:solidFill>
                  <a:schemeClr val="bg1"/>
                </a:solidFill>
                <a:effectLst/>
                <a:latin typeface="Abadi Extra Light" panose="020B0204020104020204" pitchFamily="34" charset="0"/>
              </a:rPr>
              <a:t>in New York City.</a:t>
            </a:r>
          </a:p>
          <a:p>
            <a:pPr algn="just">
              <a:lnSpc>
                <a:spcPct val="150000"/>
              </a:lnSpc>
            </a:pPr>
            <a:endParaRPr lang="en-US"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6417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DFA5014D-0CFF-DE7F-264D-C956C770D7A7}"/>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B0262A02-A188-8231-1CFC-C03AD4B70750}"/>
              </a:ext>
            </a:extLst>
          </p:cNvPr>
          <p:cNvSpPr txBox="1"/>
          <p:nvPr/>
        </p:nvSpPr>
        <p:spPr>
          <a:xfrm>
            <a:off x="3463475" y="7667"/>
            <a:ext cx="481647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Conclusion</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54" name="Rectangle: Rounded Corners 53">
            <a:extLst>
              <a:ext uri="{FF2B5EF4-FFF2-40B4-BE49-F238E27FC236}">
                <a16:creationId xmlns:a16="http://schemas.microsoft.com/office/drawing/2014/main" id="{A77ECFBD-00D1-6F4A-26DE-772812BB4EB1}"/>
              </a:ext>
            </a:extLst>
          </p:cNvPr>
          <p:cNvSpPr/>
          <p:nvPr/>
        </p:nvSpPr>
        <p:spPr>
          <a:xfrm>
            <a:off x="452689" y="1116056"/>
            <a:ext cx="11148761" cy="5082188"/>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99E33C-5F06-6BCB-6952-793C8A0A770E}"/>
              </a:ext>
            </a:extLst>
          </p:cNvPr>
          <p:cNvSpPr txBox="1"/>
          <p:nvPr/>
        </p:nvSpPr>
        <p:spPr>
          <a:xfrm>
            <a:off x="847725" y="1319513"/>
            <a:ext cx="10306050" cy="3108608"/>
          </a:xfrm>
          <a:prstGeom prst="rect">
            <a:avLst/>
          </a:prstGeom>
          <a:noFill/>
        </p:spPr>
        <p:txBody>
          <a:bodyPr wrap="square">
            <a:spAutoFit/>
          </a:bodyPr>
          <a:lstStyle/>
          <a:p>
            <a:pPr marL="0" marR="0" algn="just">
              <a:lnSpc>
                <a:spcPct val="150000"/>
              </a:lnSpc>
              <a:spcBef>
                <a:spcPts val="0"/>
              </a:spcBef>
              <a:spcAft>
                <a:spcPts val="800"/>
              </a:spcAft>
            </a:pP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In conclusion, our predictive analysis project for air quality has yielded valuable insights for the New York State Department of Health. By examining the predictive accuracy of our models, we ascertain its reliability in forecasting AQI values, enabling New York City Department of Health to make informed decisions regarding environmental policies, public health interventions, and urban planning strategies. </a:t>
            </a:r>
          </a:p>
          <a:p>
            <a:pPr marL="0" marR="0" algn="just">
              <a:lnSpc>
                <a:spcPct val="150000"/>
              </a:lnSpc>
              <a:spcBef>
                <a:spcPts val="0"/>
              </a:spcBef>
              <a:spcAft>
                <a:spcPts val="800"/>
              </a:spcAft>
            </a:pP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As we move forward, it is important to continue refining and validating our model, to </a:t>
            </a:r>
            <a:r>
              <a:rPr lang="en-US" sz="1600" kern="100" dirty="0">
                <a:solidFill>
                  <a:schemeClr val="bg1"/>
                </a:solidFill>
                <a:latin typeface="Abadi Extra Light" panose="020B0204020104020204" pitchFamily="34" charset="0"/>
                <a:ea typeface="Aptos" panose="020B0004020202020204" pitchFamily="34" charset="0"/>
                <a:cs typeface="Times New Roman" panose="02020603050405020304" pitchFamily="18" charset="0"/>
              </a:rPr>
              <a:t>enhance the accuracy and reliability of air quality forecasts. </a:t>
            </a:r>
            <a:r>
              <a:rPr lang="en-US" sz="1600" kern="100" dirty="0">
                <a:solidFill>
                  <a:schemeClr val="bg1"/>
                </a:solidFill>
                <a:effectLst/>
                <a:latin typeface="Abadi Extra Light" panose="020B0204020104020204" pitchFamily="34" charset="0"/>
                <a:ea typeface="Aptos" panose="020B0004020202020204" pitchFamily="34" charset="0"/>
                <a:cs typeface="Times New Roman" panose="02020603050405020304" pitchFamily="18" charset="0"/>
              </a:rPr>
              <a:t>Through the application of predictive modeling techniques, we have harnessed the power of extensive datasets to gain insights into the complex interplay of factors influencing air quality, including vehicular emissions, industrial processes, and atmospheric conditions. </a:t>
            </a:r>
          </a:p>
        </p:txBody>
      </p:sp>
      <p:pic>
        <p:nvPicPr>
          <p:cNvPr id="3" name="Picture 2" descr="A logo with a black background&#10;&#10;Description automatically generated">
            <a:extLst>
              <a:ext uri="{FF2B5EF4-FFF2-40B4-BE49-F238E27FC236}">
                <a16:creationId xmlns:a16="http://schemas.microsoft.com/office/drawing/2014/main" id="{39D5CE7C-38F3-C5D2-5F1B-EBEC534D0FC4}"/>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824CBCB8-A7F9-E64A-5DA5-F99A8864D3A7}"/>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Tree>
    <p:extLst>
      <p:ext uri="{BB962C8B-B14F-4D97-AF65-F5344CB8AC3E}">
        <p14:creationId xmlns:p14="http://schemas.microsoft.com/office/powerpoint/2010/main" val="83138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1446EB7-7C27-0084-2B60-B3E7C86FA9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E5164D-35EA-8EB1-6698-995D768107A4}"/>
              </a:ext>
            </a:extLst>
          </p:cNvPr>
          <p:cNvSpPr/>
          <p:nvPr/>
        </p:nvSpPr>
        <p:spPr>
          <a:xfrm>
            <a:off x="0" y="0"/>
            <a:ext cx="12192000" cy="6857999"/>
          </a:xfrm>
          <a:prstGeom prst="rect">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moke from a fire&#10;&#10;Description automatically generated with medium confidence">
            <a:extLst>
              <a:ext uri="{FF2B5EF4-FFF2-40B4-BE49-F238E27FC236}">
                <a16:creationId xmlns:a16="http://schemas.microsoft.com/office/drawing/2014/main" id="{AE3E39A9-7C24-AD11-0A9F-8EEA142EA7F0}"/>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DD88174F-E684-5838-DC29-E6A69332DCBA}"/>
              </a:ext>
            </a:extLst>
          </p:cNvPr>
          <p:cNvSpPr txBox="1"/>
          <p:nvPr/>
        </p:nvSpPr>
        <p:spPr>
          <a:xfrm>
            <a:off x="2836264" y="2644019"/>
            <a:ext cx="6519472" cy="1323439"/>
          </a:xfrm>
          <a:prstGeom prst="rect">
            <a:avLst/>
          </a:prstGeom>
          <a:noFill/>
        </p:spPr>
        <p:txBody>
          <a:bodyPr wrap="square" rtlCol="0">
            <a:spAutoFit/>
          </a:bodyPr>
          <a:lstStyle/>
          <a:p>
            <a:r>
              <a:rPr lang="en-US" sz="8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THANK YOU</a:t>
            </a:r>
          </a:p>
        </p:txBody>
      </p:sp>
    </p:spTree>
    <p:extLst>
      <p:ext uri="{BB962C8B-B14F-4D97-AF65-F5344CB8AC3E}">
        <p14:creationId xmlns:p14="http://schemas.microsoft.com/office/powerpoint/2010/main" val="23607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B0262A02-A188-8231-1CFC-C03AD4B70750}"/>
              </a:ext>
            </a:extLst>
          </p:cNvPr>
          <p:cNvSpPr txBox="1"/>
          <p:nvPr/>
        </p:nvSpPr>
        <p:spPr>
          <a:xfrm>
            <a:off x="1518249" y="-18552"/>
            <a:ext cx="8807570"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Team Profile</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F8BC6632-5324-42C2-4C16-4BA7F46A2AFD}"/>
              </a:ext>
            </a:extLst>
          </p:cNvPr>
          <p:cNvSpPr txBox="1"/>
          <p:nvPr/>
        </p:nvSpPr>
        <p:spPr>
          <a:xfrm>
            <a:off x="4799249" y="2849745"/>
            <a:ext cx="256068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68096"/>
            <a:r>
              <a:rPr lang="en-US" sz="1600" b="1" dirty="0">
                <a:solidFill>
                  <a:schemeClr val="bg1"/>
                </a:solidFill>
                <a:latin typeface="Abadi Extra Light"/>
                <a:ea typeface="+mn-lt"/>
                <a:cs typeface="+mn-lt"/>
              </a:rPr>
              <a:t>Barsha Tamang</a:t>
            </a:r>
            <a:endParaRPr lang="en-US" sz="1600" dirty="0">
              <a:solidFill>
                <a:schemeClr val="bg1"/>
              </a:solidFill>
              <a:latin typeface="Abadi Extra Light"/>
              <a:ea typeface="+mn-lt"/>
              <a:cs typeface="+mn-lt"/>
            </a:endParaRPr>
          </a:p>
          <a:p>
            <a:pPr algn="ctr" defTabSz="768096"/>
            <a:r>
              <a:rPr lang="en-US" sz="1600" b="1" dirty="0">
                <a:solidFill>
                  <a:schemeClr val="bg1"/>
                </a:solidFill>
                <a:latin typeface="Abadi Extra Light"/>
                <a:ea typeface="Calibri"/>
                <a:cs typeface="Calibri"/>
              </a:rPr>
              <a:t>(Developer)</a:t>
            </a:r>
          </a:p>
          <a:p>
            <a:pPr algn="ctr" defTabSz="768096"/>
            <a:endParaRPr lang="en-US" sz="1600" dirty="0">
              <a:solidFill>
                <a:schemeClr val="bg1"/>
              </a:solidFill>
              <a:latin typeface="Abadi Extra Light"/>
              <a:cs typeface="Calibri"/>
            </a:endParaRPr>
          </a:p>
          <a:p>
            <a:pPr marL="285750" indent="-285750">
              <a:buFont typeface="Arial" panose="020B0604020202020204" pitchFamily="34" charset="0"/>
              <a:buChar char="•"/>
            </a:pPr>
            <a:r>
              <a:rPr lang="en-US" sz="1600">
                <a:solidFill>
                  <a:schemeClr val="bg1"/>
                </a:solidFill>
                <a:latin typeface="Abadi Extra Light"/>
                <a:ea typeface="+mn-lt"/>
                <a:cs typeface="+mn-lt"/>
              </a:rPr>
              <a:t>Power BI Developer</a:t>
            </a:r>
          </a:p>
          <a:p>
            <a:pPr marL="285750" indent="-285750">
              <a:buFont typeface="Arial" panose="020B0604020202020204" pitchFamily="34" charset="0"/>
              <a:buChar char="•"/>
            </a:pPr>
            <a:r>
              <a:rPr lang="en-US" sz="1600">
                <a:solidFill>
                  <a:schemeClr val="bg1"/>
                </a:solidFill>
                <a:latin typeface="Abadi Extra Light"/>
                <a:ea typeface="+mn-lt"/>
                <a:cs typeface="Calibri" panose="020F0502020204030204"/>
              </a:rPr>
              <a:t>Project</a:t>
            </a:r>
            <a:r>
              <a:rPr lang="en-US" sz="1600">
                <a:solidFill>
                  <a:schemeClr val="bg1"/>
                </a:solidFill>
                <a:latin typeface="Abadi Extra Light"/>
                <a:ea typeface="Calibri" panose="020F0502020204030204"/>
                <a:cs typeface="Calibri" panose="020F0502020204030204"/>
              </a:rPr>
              <a:t> Management Certified</a:t>
            </a:r>
            <a:endParaRPr lang="en-US">
              <a:solidFill>
                <a:schemeClr val="bg1"/>
              </a:solidFill>
            </a:endParaRPr>
          </a:p>
          <a:p>
            <a:pPr marL="285750" indent="-285750">
              <a:buFont typeface="Arial" panose="020B0604020202020204" pitchFamily="34" charset="0"/>
              <a:buChar char="•"/>
            </a:pPr>
            <a:r>
              <a:rPr lang="en-US" sz="1600">
                <a:solidFill>
                  <a:schemeClr val="bg1"/>
                </a:solidFill>
                <a:latin typeface="Abadi Extra Light"/>
                <a:ea typeface="Calibri" panose="020F0502020204030204"/>
                <a:cs typeface="Calibri" panose="020F0502020204030204"/>
              </a:rPr>
              <a:t>Product Owner and Scrum Master</a:t>
            </a:r>
          </a:p>
          <a:p>
            <a:pPr marL="285750" indent="-285750">
              <a:buFont typeface="Arial" panose="020B0604020202020204" pitchFamily="34" charset="0"/>
              <a:buChar char="•"/>
            </a:pPr>
            <a:endParaRPr lang="en-US" sz="1600">
              <a:solidFill>
                <a:schemeClr val="bg1"/>
              </a:solidFill>
              <a:latin typeface="Abadi Extra Light"/>
              <a:ea typeface="Calibri" panose="020F0502020204030204"/>
              <a:cs typeface="Calibri" panose="020F0502020204030204"/>
            </a:endParaRPr>
          </a:p>
          <a:p>
            <a:pPr marL="285750" indent="-285750">
              <a:buFont typeface="Arial" panose="020B0604020202020204" pitchFamily="34" charset="0"/>
              <a:buChar char="•"/>
            </a:pPr>
            <a:endParaRPr lang="en-US" sz="1600">
              <a:solidFill>
                <a:schemeClr val="bg1"/>
              </a:solidFill>
              <a:latin typeface="Abadi Extra Light"/>
              <a:ea typeface="Calibri" panose="020F0502020204030204"/>
              <a:cs typeface="Calibri" panose="020F0502020204030204"/>
            </a:endParaRPr>
          </a:p>
        </p:txBody>
      </p:sp>
      <p:sp>
        <p:nvSpPr>
          <p:cNvPr id="23" name="TextBox 22">
            <a:extLst>
              <a:ext uri="{FF2B5EF4-FFF2-40B4-BE49-F238E27FC236}">
                <a16:creationId xmlns:a16="http://schemas.microsoft.com/office/drawing/2014/main" id="{86DCDC5B-8571-1587-9130-E3A8815DD34F}"/>
              </a:ext>
            </a:extLst>
          </p:cNvPr>
          <p:cNvSpPr txBox="1"/>
          <p:nvPr/>
        </p:nvSpPr>
        <p:spPr>
          <a:xfrm>
            <a:off x="8986001" y="2854624"/>
            <a:ext cx="2627383" cy="3149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68096"/>
            <a:r>
              <a:rPr lang="en-US" sz="1600" b="1" dirty="0" err="1">
                <a:solidFill>
                  <a:schemeClr val="bg1"/>
                </a:solidFill>
                <a:latin typeface="Abadi Extra Light"/>
                <a:ea typeface="+mn-lt"/>
                <a:cs typeface="+mn-lt"/>
              </a:rPr>
              <a:t>Hachikaru</a:t>
            </a:r>
            <a:r>
              <a:rPr lang="en-US" sz="1600" b="1" dirty="0">
                <a:solidFill>
                  <a:schemeClr val="bg1"/>
                </a:solidFill>
                <a:latin typeface="Abadi Extra Light"/>
                <a:ea typeface="+mn-lt"/>
                <a:cs typeface="+mn-lt"/>
              </a:rPr>
              <a:t> </a:t>
            </a:r>
            <a:r>
              <a:rPr lang="en-US" sz="1600" b="1" dirty="0" err="1">
                <a:solidFill>
                  <a:schemeClr val="bg1"/>
                </a:solidFill>
                <a:latin typeface="Abadi Extra Light"/>
                <a:ea typeface="+mn-lt"/>
                <a:cs typeface="+mn-lt"/>
              </a:rPr>
              <a:t>Anyakwee</a:t>
            </a:r>
            <a:endParaRPr lang="en-US" sz="1600" b="1" dirty="0">
              <a:solidFill>
                <a:schemeClr val="bg1"/>
              </a:solidFill>
              <a:latin typeface="Abadi Extra Light"/>
              <a:ea typeface="+mn-lt"/>
              <a:cs typeface="+mn-lt"/>
            </a:endParaRPr>
          </a:p>
          <a:p>
            <a:pPr algn="ctr" defTabSz="768096"/>
            <a:r>
              <a:rPr lang="en-US" sz="1600" b="1" dirty="0">
                <a:solidFill>
                  <a:schemeClr val="bg1"/>
                </a:solidFill>
                <a:latin typeface="Abadi Extra Light"/>
                <a:ea typeface="+mn-lt"/>
                <a:cs typeface="+mn-lt"/>
              </a:rPr>
              <a:t>(Data Analyst)</a:t>
            </a:r>
            <a:endParaRPr lang="en-US" sz="1600" b="1" dirty="0">
              <a:solidFill>
                <a:schemeClr val="bg1"/>
              </a:solidFill>
              <a:latin typeface="Abadi Extra Light"/>
              <a:ea typeface="Calibri"/>
              <a:cs typeface="Calibri"/>
            </a:endParaRPr>
          </a:p>
          <a:p>
            <a:pPr algn="ctr" defTabSz="768096"/>
            <a:endParaRPr lang="en-US" sz="1600" b="1" dirty="0">
              <a:solidFill>
                <a:schemeClr val="bg1"/>
              </a:solidFill>
              <a:latin typeface="Calibri"/>
              <a:ea typeface="Calibri"/>
              <a:cs typeface="Calibri"/>
            </a:endParaRPr>
          </a:p>
          <a:p>
            <a:pPr marL="285750" indent="-285750">
              <a:buFont typeface="Arial" panose="020B0604020202020204" pitchFamily="34" charset="0"/>
              <a:buChar char="•"/>
            </a:pPr>
            <a:r>
              <a:rPr lang="en-US" sz="1600">
                <a:solidFill>
                  <a:schemeClr val="bg1"/>
                </a:solidFill>
                <a:latin typeface="Abadi Extra Light"/>
              </a:rPr>
              <a:t>Power BI Developer</a:t>
            </a:r>
          </a:p>
          <a:p>
            <a:pPr marL="285750" indent="-285750">
              <a:buFont typeface="Arial" panose="020B0604020202020204" pitchFamily="34" charset="0"/>
              <a:buChar char="•"/>
            </a:pPr>
            <a:r>
              <a:rPr lang="en-US" sz="1600">
                <a:solidFill>
                  <a:schemeClr val="bg1"/>
                </a:solidFill>
                <a:latin typeface="Abadi Extra Light"/>
              </a:rPr>
              <a:t>CompTIA Plus Certified </a:t>
            </a:r>
            <a:endParaRPr lang="en-US">
              <a:solidFill>
                <a:schemeClr val="bg1"/>
              </a:solidFill>
            </a:endParaRPr>
          </a:p>
          <a:p>
            <a:pPr marL="285750" indent="-285750">
              <a:buFont typeface="Arial" panose="020B0604020202020204" pitchFamily="34" charset="0"/>
              <a:buChar char="•"/>
            </a:pPr>
            <a:r>
              <a:rPr lang="en-US" sz="1600">
                <a:solidFill>
                  <a:schemeClr val="bg1"/>
                </a:solidFill>
                <a:latin typeface="Abadi Extra Light"/>
                <a:cs typeface="Calibri" panose="020F0502020204030204"/>
              </a:rPr>
              <a:t>SAS Statistical Business Analyst Professional Certificate</a:t>
            </a:r>
          </a:p>
          <a:p>
            <a:pPr marL="285750" indent="-285750" defTabSz="768096">
              <a:buFont typeface="Arial" panose="020B0604020202020204" pitchFamily="34" charset="0"/>
              <a:buChar char="•"/>
            </a:pPr>
            <a:r>
              <a:rPr lang="en-US" sz="1600">
                <a:solidFill>
                  <a:schemeClr val="bg1"/>
                </a:solidFill>
                <a:latin typeface="Abadi Extra Light"/>
                <a:ea typeface="Calibri" panose="020F0502020204030204"/>
                <a:cs typeface="Calibri" panose="020F0502020204030204"/>
              </a:rPr>
              <a:t>Google Data Analytics Professional Certificate</a:t>
            </a:r>
          </a:p>
          <a:p>
            <a:pPr marL="285750" indent="-285750" defTabSz="768096">
              <a:buFont typeface="Arial"/>
              <a:buChar char="•"/>
            </a:pPr>
            <a:endParaRPr lang="en-US" sz="1600" b="1">
              <a:solidFill>
                <a:schemeClr val="bg1"/>
              </a:solidFill>
              <a:latin typeface="Abadi Extra Light"/>
              <a:ea typeface="Calibri" panose="020F0502020204030204"/>
              <a:cs typeface="Calibri" panose="020F0502020204030204"/>
            </a:endParaRPr>
          </a:p>
          <a:p>
            <a:pPr marL="240030" indent="-240030" defTabSz="768096">
              <a:spcBef>
                <a:spcPts val="840"/>
              </a:spcBef>
              <a:buFont typeface="Arial"/>
              <a:buChar char="•"/>
            </a:pPr>
            <a:endParaRPr lang="en-US" sz="1600" b="1">
              <a:solidFill>
                <a:schemeClr val="bg1"/>
              </a:solidFill>
              <a:latin typeface="Abadi Extra Light"/>
              <a:ea typeface="Calibri" panose="020F0502020204030204"/>
              <a:cs typeface="Calibri" panose="020F0502020204030204"/>
            </a:endParaRPr>
          </a:p>
        </p:txBody>
      </p:sp>
      <p:sp>
        <p:nvSpPr>
          <p:cNvPr id="24" name="TextBox 23">
            <a:extLst>
              <a:ext uri="{FF2B5EF4-FFF2-40B4-BE49-F238E27FC236}">
                <a16:creationId xmlns:a16="http://schemas.microsoft.com/office/drawing/2014/main" id="{AD770FDE-5484-1C87-FDC2-71E9614126D0}"/>
              </a:ext>
            </a:extLst>
          </p:cNvPr>
          <p:cNvSpPr txBox="1"/>
          <p:nvPr/>
        </p:nvSpPr>
        <p:spPr>
          <a:xfrm>
            <a:off x="605114" y="2830812"/>
            <a:ext cx="2478909" cy="2339102"/>
          </a:xfrm>
          <a:prstGeom prst="rect">
            <a:avLst/>
          </a:prstGeom>
          <a:noFill/>
        </p:spPr>
        <p:txBody>
          <a:bodyPr wrap="square" lIns="91440" tIns="45720" rIns="91440" bIns="45720" anchor="t">
            <a:spAutoFit/>
          </a:bodyPr>
          <a:lstStyle/>
          <a:p>
            <a:pPr algn="ctr"/>
            <a:r>
              <a:rPr lang="en-US" sz="1600" b="1" dirty="0">
                <a:solidFill>
                  <a:schemeClr val="bg1"/>
                </a:solidFill>
                <a:latin typeface="Abadi Extra Light"/>
              </a:rPr>
              <a:t>Emeka Obinna Okeke</a:t>
            </a:r>
          </a:p>
          <a:p>
            <a:pPr algn="ctr"/>
            <a:r>
              <a:rPr lang="en-US" sz="1600" b="1" dirty="0">
                <a:solidFill>
                  <a:schemeClr val="bg1"/>
                </a:solidFill>
                <a:latin typeface="Abadi Extra Light"/>
              </a:rPr>
              <a:t>(Team Leader)</a:t>
            </a:r>
          </a:p>
          <a:p>
            <a:endParaRPr lang="en-US" sz="1600" b="1" dirty="0">
              <a:solidFill>
                <a:schemeClr val="bg1"/>
              </a:solidFill>
              <a:latin typeface="Abadi Extra Light" panose="020B0204020104020204" pitchFamily="34" charset="0"/>
            </a:endParaRPr>
          </a:p>
          <a:p>
            <a:pPr marL="285750" indent="-285750">
              <a:buFont typeface="Arial" panose="020B0604020202020204" pitchFamily="34" charset="0"/>
              <a:buChar char="•"/>
            </a:pPr>
            <a:r>
              <a:rPr lang="en-US" sz="1400" dirty="0">
                <a:solidFill>
                  <a:schemeClr val="bg1"/>
                </a:solidFill>
                <a:latin typeface="Abadi Extra Light"/>
              </a:rPr>
              <a:t>Data Scientist </a:t>
            </a:r>
          </a:p>
          <a:p>
            <a:pPr marL="285750" indent="-285750">
              <a:buFont typeface="Arial" panose="020B0604020202020204" pitchFamily="34" charset="0"/>
              <a:buChar char="•"/>
            </a:pPr>
            <a:r>
              <a:rPr lang="en-US" sz="1400" dirty="0">
                <a:solidFill>
                  <a:schemeClr val="bg1"/>
                </a:solidFill>
                <a:latin typeface="Abadi Extra Light"/>
              </a:rPr>
              <a:t>Power BI Data Analyst Associate(Microsoft Certified)</a:t>
            </a:r>
            <a:endParaRPr lang="en-US" dirty="0">
              <a:solidFill>
                <a:schemeClr val="bg1"/>
              </a:solidFill>
            </a:endParaRPr>
          </a:p>
          <a:p>
            <a:pPr marL="285750" indent="-285750">
              <a:buFont typeface="Arial" panose="020B0604020202020204" pitchFamily="34" charset="0"/>
              <a:buChar char="•"/>
            </a:pPr>
            <a:r>
              <a:rPr lang="en-US" sz="1400" dirty="0">
                <a:solidFill>
                  <a:schemeClr val="bg1"/>
                </a:solidFill>
                <a:latin typeface="Abadi Extra Light"/>
              </a:rPr>
              <a:t>SAS Statistical Business Analyst</a:t>
            </a:r>
          </a:p>
          <a:p>
            <a:pPr marL="285750" indent="-285750">
              <a:buFont typeface="Arial" panose="020B0604020202020204" pitchFamily="34" charset="0"/>
              <a:buChar char="•"/>
            </a:pPr>
            <a:r>
              <a:rPr lang="en-US" sz="1400" dirty="0">
                <a:solidFill>
                  <a:schemeClr val="bg1"/>
                </a:solidFill>
                <a:latin typeface="Abadi Extra Light"/>
              </a:rPr>
              <a:t>Google Data Analytics</a:t>
            </a:r>
          </a:p>
        </p:txBody>
      </p:sp>
      <p:pic>
        <p:nvPicPr>
          <p:cNvPr id="25" name="Picture 24" descr="A logo with a black background&#10;&#10;Description automatically generated">
            <a:extLst>
              <a:ext uri="{FF2B5EF4-FFF2-40B4-BE49-F238E27FC236}">
                <a16:creationId xmlns:a16="http://schemas.microsoft.com/office/drawing/2014/main" id="{16A624E0-0543-8196-549E-3076A2FC84B5}"/>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26" name="Picture 25" descr="A logo with a black background&#10;&#10;Description automatically generated">
            <a:extLst>
              <a:ext uri="{FF2B5EF4-FFF2-40B4-BE49-F238E27FC236}">
                <a16:creationId xmlns:a16="http://schemas.microsoft.com/office/drawing/2014/main" id="{B4B2A0BA-5AB7-844C-24CE-CB3057077D9B}"/>
              </a:ext>
            </a:extLst>
          </p:cNvPr>
          <p:cNvPicPr>
            <a:picLocks noChangeAspect="1"/>
          </p:cNvPicPr>
          <p:nvPr/>
        </p:nvPicPr>
        <p:blipFill rotWithShape="1">
          <a:blip r:embed="rId5">
            <a:duotone>
              <a:schemeClr val="accent5">
                <a:shade val="45000"/>
                <a:satMod val="135000"/>
              </a:schemeClr>
              <a:prstClr val="white"/>
            </a:duotone>
            <a:extLst>
              <a:ext uri="{BEBA8EAE-BF5A-486C-A8C5-ECC9F3942E4B}">
                <a14:imgProps xmlns:a14="http://schemas.microsoft.com/office/drawing/2010/main">
                  <a14:imgLayer r:embed="rId4">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pic>
        <p:nvPicPr>
          <p:cNvPr id="8" name="Picture 7" descr="A smoke from a fire&#10;&#10;Description automatically generated with medium confidence">
            <a:extLst>
              <a:ext uri="{FF2B5EF4-FFF2-40B4-BE49-F238E27FC236}">
                <a16:creationId xmlns:a16="http://schemas.microsoft.com/office/drawing/2014/main" id="{9459BE31-DA7C-BF97-2610-5D4E9B2737BD}"/>
              </a:ext>
            </a:extLst>
          </p:cNvPr>
          <p:cNvPicPr>
            <a:picLocks noChangeAspect="1"/>
          </p:cNvPicPr>
          <p:nvPr/>
        </p:nvPicPr>
        <p:blipFill>
          <a:blip r:embed="rId6">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54" name="Rectangle: Rounded Corners 53">
            <a:extLst>
              <a:ext uri="{FF2B5EF4-FFF2-40B4-BE49-F238E27FC236}">
                <a16:creationId xmlns:a16="http://schemas.microsoft.com/office/drawing/2014/main" id="{A77ECFBD-00D1-6F4A-26DE-772812BB4EB1}"/>
              </a:ext>
            </a:extLst>
          </p:cNvPr>
          <p:cNvSpPr/>
          <p:nvPr/>
        </p:nvSpPr>
        <p:spPr>
          <a:xfrm>
            <a:off x="605114" y="2143622"/>
            <a:ext cx="2627383" cy="426500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9C79E9A9-136B-7F57-06FB-033D4CCF00D5}"/>
              </a:ext>
            </a:extLst>
          </p:cNvPr>
          <p:cNvSpPr/>
          <p:nvPr/>
        </p:nvSpPr>
        <p:spPr>
          <a:xfrm>
            <a:off x="4758693" y="2143622"/>
            <a:ext cx="2627383" cy="426500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74E5057-D426-E2E7-2154-5765D62920E6}"/>
              </a:ext>
            </a:extLst>
          </p:cNvPr>
          <p:cNvSpPr/>
          <p:nvPr/>
        </p:nvSpPr>
        <p:spPr>
          <a:xfrm>
            <a:off x="8876117" y="2153045"/>
            <a:ext cx="2627383" cy="4265000"/>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Graphic 5">
            <a:extLst>
              <a:ext uri="{FF2B5EF4-FFF2-40B4-BE49-F238E27FC236}">
                <a16:creationId xmlns:a16="http://schemas.microsoft.com/office/drawing/2014/main" id="{126E3CF6-0D64-601A-3639-6DDF67494842}"/>
              </a:ext>
            </a:extLst>
          </p:cNvPr>
          <p:cNvSpPr>
            <a:spLocks noChangeAspect="1"/>
          </p:cNvSpPr>
          <p:nvPr/>
        </p:nvSpPr>
        <p:spPr>
          <a:xfrm>
            <a:off x="5382927" y="1467089"/>
            <a:ext cx="1332840" cy="136410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pic>
        <p:nvPicPr>
          <p:cNvPr id="7" name="Picture 6" descr="A person in a blue shirt&#10;&#10;Description automatically generated">
            <a:extLst>
              <a:ext uri="{FF2B5EF4-FFF2-40B4-BE49-F238E27FC236}">
                <a16:creationId xmlns:a16="http://schemas.microsoft.com/office/drawing/2014/main" id="{C5B09ADB-75A2-A152-2F83-B62873E352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3536" y="1534620"/>
            <a:ext cx="1144917" cy="1236849"/>
          </a:xfrm>
          <a:prstGeom prst="rect">
            <a:avLst/>
          </a:prstGeom>
        </p:spPr>
      </p:pic>
      <p:sp>
        <p:nvSpPr>
          <p:cNvPr id="14" name="Graphic 5">
            <a:extLst>
              <a:ext uri="{FF2B5EF4-FFF2-40B4-BE49-F238E27FC236}">
                <a16:creationId xmlns:a16="http://schemas.microsoft.com/office/drawing/2014/main" id="{E5CCC9F9-AC64-772D-D668-1C154AA28266}"/>
              </a:ext>
            </a:extLst>
          </p:cNvPr>
          <p:cNvSpPr>
            <a:spLocks noChangeAspect="1"/>
          </p:cNvSpPr>
          <p:nvPr/>
        </p:nvSpPr>
        <p:spPr>
          <a:xfrm>
            <a:off x="9547003" y="1467089"/>
            <a:ext cx="1332840" cy="136410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pic>
        <p:nvPicPr>
          <p:cNvPr id="6" name="Picture 5" descr="A person with a beard&#10;&#10;Description automatically generated">
            <a:extLst>
              <a:ext uri="{FF2B5EF4-FFF2-40B4-BE49-F238E27FC236}">
                <a16:creationId xmlns:a16="http://schemas.microsoft.com/office/drawing/2014/main" id="{C31E21B6-441D-B17A-E03D-C75F920B43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3192" y="1539400"/>
            <a:ext cx="1147965" cy="1228329"/>
          </a:xfrm>
          <a:prstGeom prst="rect">
            <a:avLst/>
          </a:prstGeom>
        </p:spPr>
      </p:pic>
      <p:sp>
        <p:nvSpPr>
          <p:cNvPr id="10" name="Graphic 5">
            <a:extLst>
              <a:ext uri="{FF2B5EF4-FFF2-40B4-BE49-F238E27FC236}">
                <a16:creationId xmlns:a16="http://schemas.microsoft.com/office/drawing/2014/main" id="{85EF7728-66E8-7E7F-4148-CA6F90EEFCE4}"/>
              </a:ext>
            </a:extLst>
          </p:cNvPr>
          <p:cNvSpPr>
            <a:spLocks noChangeAspect="1"/>
          </p:cNvSpPr>
          <p:nvPr/>
        </p:nvSpPr>
        <p:spPr>
          <a:xfrm>
            <a:off x="1276001" y="1467089"/>
            <a:ext cx="1332840" cy="136410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pic>
        <p:nvPicPr>
          <p:cNvPr id="3" name="Picture 2" descr="A person in a blue shirt&#10;&#10;Description automatically generated">
            <a:extLst>
              <a:ext uri="{FF2B5EF4-FFF2-40B4-BE49-F238E27FC236}">
                <a16:creationId xmlns:a16="http://schemas.microsoft.com/office/drawing/2014/main" id="{87A1C0B9-B576-8535-958B-EC9C03598A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9307" y="1526322"/>
            <a:ext cx="1146229" cy="1234598"/>
          </a:xfrm>
          <a:prstGeom prst="rect">
            <a:avLst/>
          </a:prstGeom>
        </p:spPr>
      </p:pic>
    </p:spTree>
    <p:extLst>
      <p:ext uri="{BB962C8B-B14F-4D97-AF65-F5344CB8AC3E}">
        <p14:creationId xmlns:p14="http://schemas.microsoft.com/office/powerpoint/2010/main" val="193703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heel(8)">
                                      <p:cBhvr>
                                        <p:cTn id="10" dur="20000"/>
                                        <p:tgtEl>
                                          <p:spTgt spid="25"/>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3000"/>
                                        <p:tgtEl>
                                          <p:spTgt spid="26"/>
                                        </p:tgtEl>
                                      </p:cBhvr>
                                    </p:animEffect>
                                    <p:anim calcmode="lin" valueType="num">
                                      <p:cBhvr>
                                        <p:cTn id="14" dur="3000" fill="hold"/>
                                        <p:tgtEl>
                                          <p:spTgt spid="26"/>
                                        </p:tgtEl>
                                        <p:attrNameLst>
                                          <p:attrName>ppt_w</p:attrName>
                                        </p:attrNameLst>
                                      </p:cBhvr>
                                      <p:tavLst>
                                        <p:tav tm="0" fmla="#ppt_w*sin(2.5*pi*$)">
                                          <p:val>
                                            <p:fltVal val="0"/>
                                          </p:val>
                                        </p:tav>
                                        <p:tav tm="100000">
                                          <p:val>
                                            <p:fltVal val="1"/>
                                          </p:val>
                                        </p:tav>
                                      </p:tavLst>
                                    </p:anim>
                                    <p:anim calcmode="lin" valueType="num">
                                      <p:cBhvr>
                                        <p:cTn id="15" dur="3000" fill="hold"/>
                                        <p:tgtEl>
                                          <p:spTgt spid="2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grpId="1" nodeType="withEffect">
                                  <p:stCondLst>
                                    <p:cond delay="0"/>
                                  </p:stCondLst>
                                  <p:childTnLst>
                                    <p:animRot by="21600000">
                                      <p:cBhvr>
                                        <p:cTn id="17" dur="20000" fill="hold"/>
                                        <p:tgtEl>
                                          <p:spTgt spid="10"/>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20000" fill="hold"/>
                                        <p:tgtEl>
                                          <p:spTgt spid="13"/>
                                        </p:tgtEl>
                                        <p:attrNameLst>
                                          <p:attrName>r</p:attrName>
                                        </p:attrNameLst>
                                      </p:cBhvr>
                                    </p:animRot>
                                  </p:childTnLst>
                                </p:cTn>
                              </p:par>
                              <p:par>
                                <p:cTn id="20" presetID="8" presetClass="emph" presetSubtype="0" repeatCount="indefinite" fill="hold" grpId="0" nodeType="withEffect">
                                  <p:stCondLst>
                                    <p:cond delay="0"/>
                                  </p:stCondLst>
                                  <p:childTnLst>
                                    <p:animRot by="21600000">
                                      <p:cBhvr>
                                        <p:cTn id="21" dur="20000" fill="hold"/>
                                        <p:tgtEl>
                                          <p:spTgt spid="14"/>
                                        </p:tgtEl>
                                        <p:attrNameLst>
                                          <p:attrName>r</p:attrName>
                                        </p:attrNameLst>
                                      </p:cBhvr>
                                    </p:animRot>
                                  </p:childTnLst>
                                </p:cTn>
                              </p:par>
                              <p:par>
                                <p:cTn id="22" presetID="8" presetClass="emph" presetSubtype="0" repeatCount="indefinite" fill="hold" nodeType="withEffect">
                                  <p:stCondLst>
                                    <p:cond delay="0"/>
                                  </p:stCondLst>
                                  <p:childTnLst>
                                    <p:animRot by="21600000">
                                      <p:cBhvr>
                                        <p:cTn id="23" dur="200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3" grpId="0" animBg="1"/>
      <p:bldP spid="14" grpId="0" animBg="1"/>
      <p:bldP spid="1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A792F52-9985-5599-6926-45364D8B72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4787AB5-0377-8891-E292-63F2B00B5C62}"/>
              </a:ext>
            </a:extLst>
          </p:cNvPr>
          <p:cNvSpPr/>
          <p:nvPr/>
        </p:nvSpPr>
        <p:spPr>
          <a:xfrm>
            <a:off x="0" y="3619"/>
            <a:ext cx="12192000" cy="6854380"/>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619D9F-A2D7-4E51-0397-BD991FE61358}"/>
              </a:ext>
            </a:extLst>
          </p:cNvPr>
          <p:cNvSpPr/>
          <p:nvPr/>
        </p:nvSpPr>
        <p:spPr>
          <a:xfrm>
            <a:off x="0" y="649951"/>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moke from a fire&#10;&#10;Description automatically generated with medium confidence">
            <a:extLst>
              <a:ext uri="{FF2B5EF4-FFF2-40B4-BE49-F238E27FC236}">
                <a16:creationId xmlns:a16="http://schemas.microsoft.com/office/drawing/2014/main" id="{01017CB0-B6C2-4A44-EF67-3B88C3696235}"/>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grpSp>
        <p:nvGrpSpPr>
          <p:cNvPr id="34" name="Group 33">
            <a:extLst>
              <a:ext uri="{FF2B5EF4-FFF2-40B4-BE49-F238E27FC236}">
                <a16:creationId xmlns:a16="http://schemas.microsoft.com/office/drawing/2014/main" id="{D031CED8-BFF5-A66F-DEB6-4586B3DEC167}"/>
              </a:ext>
            </a:extLst>
          </p:cNvPr>
          <p:cNvGrpSpPr/>
          <p:nvPr/>
        </p:nvGrpSpPr>
        <p:grpSpPr>
          <a:xfrm>
            <a:off x="117632" y="2556448"/>
            <a:ext cx="2377440" cy="2377440"/>
            <a:chOff x="76709" y="2533900"/>
            <a:chExt cx="2442521" cy="2442476"/>
          </a:xfrm>
        </p:grpSpPr>
        <p:sp>
          <p:nvSpPr>
            <p:cNvPr id="31" name="Block Arc 30">
              <a:extLst>
                <a:ext uri="{FF2B5EF4-FFF2-40B4-BE49-F238E27FC236}">
                  <a16:creationId xmlns:a16="http://schemas.microsoft.com/office/drawing/2014/main" id="{650B3832-326C-23BE-C3B1-D89559CA4275}"/>
                </a:ext>
              </a:extLst>
            </p:cNvPr>
            <p:cNvSpPr/>
            <p:nvPr/>
          </p:nvSpPr>
          <p:spPr>
            <a:xfrm>
              <a:off x="76709" y="2534928"/>
              <a:ext cx="2441448" cy="2441448"/>
            </a:xfrm>
            <a:prstGeom prst="blockArc">
              <a:avLst>
                <a:gd name="adj1" fmla="val 12596873"/>
                <a:gd name="adj2" fmla="val 12088231"/>
                <a:gd name="adj3" fmla="val 43599"/>
              </a:avLst>
            </a:prstGeom>
            <a:solidFill>
              <a:srgbClr val="97D2FF"/>
            </a:solidFill>
            <a:ln>
              <a:solidFill>
                <a:srgbClr val="97D2FF"/>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3" name="Block Arc 32">
              <a:extLst>
                <a:ext uri="{FF2B5EF4-FFF2-40B4-BE49-F238E27FC236}">
                  <a16:creationId xmlns:a16="http://schemas.microsoft.com/office/drawing/2014/main" id="{C0337008-F480-268A-C42C-DC260F37369C}"/>
                </a:ext>
              </a:extLst>
            </p:cNvPr>
            <p:cNvSpPr/>
            <p:nvPr/>
          </p:nvSpPr>
          <p:spPr>
            <a:xfrm>
              <a:off x="77782" y="2533900"/>
              <a:ext cx="2441448" cy="2441448"/>
            </a:xfrm>
            <a:prstGeom prst="blockArc">
              <a:avLst>
                <a:gd name="adj1" fmla="val 10709465"/>
                <a:gd name="adj2" fmla="val 13619032"/>
                <a:gd name="adj3" fmla="val 44128"/>
              </a:avLst>
            </a:prstGeom>
            <a:ln>
              <a:solidFill>
                <a:srgbClr val="97D2FF"/>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grpSp>
      <p:grpSp>
        <p:nvGrpSpPr>
          <p:cNvPr id="35" name="Group 34">
            <a:extLst>
              <a:ext uri="{FF2B5EF4-FFF2-40B4-BE49-F238E27FC236}">
                <a16:creationId xmlns:a16="http://schemas.microsoft.com/office/drawing/2014/main" id="{BA4F8CB7-D283-C5DF-3D07-6AE04832A249}"/>
              </a:ext>
            </a:extLst>
          </p:cNvPr>
          <p:cNvGrpSpPr/>
          <p:nvPr/>
        </p:nvGrpSpPr>
        <p:grpSpPr>
          <a:xfrm>
            <a:off x="115286" y="1001444"/>
            <a:ext cx="6828609" cy="5303553"/>
            <a:chOff x="115286" y="1001444"/>
            <a:chExt cx="6828609" cy="5303553"/>
          </a:xfrm>
        </p:grpSpPr>
        <p:grpSp>
          <p:nvGrpSpPr>
            <p:cNvPr id="17" name="Group 16">
              <a:extLst>
                <a:ext uri="{FF2B5EF4-FFF2-40B4-BE49-F238E27FC236}">
                  <a16:creationId xmlns:a16="http://schemas.microsoft.com/office/drawing/2014/main" id="{4D889D7D-3407-79EF-E5FB-9AF8252C7A6B}"/>
                </a:ext>
              </a:extLst>
            </p:cNvPr>
            <p:cNvGrpSpPr/>
            <p:nvPr/>
          </p:nvGrpSpPr>
          <p:grpSpPr>
            <a:xfrm>
              <a:off x="115286" y="1001444"/>
              <a:ext cx="6828609" cy="5303553"/>
              <a:chOff x="570879" y="1078714"/>
              <a:chExt cx="6828609" cy="5303553"/>
            </a:xfrm>
          </p:grpSpPr>
          <p:pic>
            <p:nvPicPr>
              <p:cNvPr id="6" name="Picture 5" descr="A colorful chart with white circles and a circle&#10;&#10;Description automatically generated">
                <a:extLst>
                  <a:ext uri="{FF2B5EF4-FFF2-40B4-BE49-F238E27FC236}">
                    <a16:creationId xmlns:a16="http://schemas.microsoft.com/office/drawing/2014/main" id="{F66C8FBC-20D7-3B23-DB88-C3846F0D94CA}"/>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0879" y="1078714"/>
                <a:ext cx="6828609" cy="5303553"/>
              </a:xfrm>
              <a:prstGeom prst="rect">
                <a:avLst/>
              </a:prstGeom>
              <a:ln>
                <a:noFill/>
              </a:ln>
            </p:spPr>
          </p:pic>
          <p:sp>
            <p:nvSpPr>
              <p:cNvPr id="7" name="TextBox 6">
                <a:extLst>
                  <a:ext uri="{FF2B5EF4-FFF2-40B4-BE49-F238E27FC236}">
                    <a16:creationId xmlns:a16="http://schemas.microsoft.com/office/drawing/2014/main" id="{8360EE00-60A0-8518-FCA9-7CFA469087B8}"/>
                  </a:ext>
                </a:extLst>
              </p:cNvPr>
              <p:cNvSpPr txBox="1"/>
              <p:nvPr/>
            </p:nvSpPr>
            <p:spPr>
              <a:xfrm>
                <a:off x="734148" y="3541694"/>
                <a:ext cx="2137704" cy="523220"/>
              </a:xfrm>
              <a:prstGeom prst="rect">
                <a:avLst/>
              </a:prstGeom>
              <a:noFill/>
              <a:ln>
                <a:noFill/>
              </a:ln>
            </p:spPr>
            <p:txBody>
              <a:bodyPr wrap="square" rtlCol="0">
                <a:spAutoFit/>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Air Quality </a:t>
                </a:r>
              </a:p>
            </p:txBody>
          </p:sp>
        </p:grpSp>
        <p:sp>
          <p:nvSpPr>
            <p:cNvPr id="11" name="TextBox 10">
              <a:extLst>
                <a:ext uri="{FF2B5EF4-FFF2-40B4-BE49-F238E27FC236}">
                  <a16:creationId xmlns:a16="http://schemas.microsoft.com/office/drawing/2014/main" id="{05674E9F-747A-F121-30CA-E0F1C1AB79C0}"/>
                </a:ext>
              </a:extLst>
            </p:cNvPr>
            <p:cNvSpPr txBox="1"/>
            <p:nvPr/>
          </p:nvSpPr>
          <p:spPr>
            <a:xfrm>
              <a:off x="4243861" y="3544089"/>
              <a:ext cx="2273102" cy="369332"/>
            </a:xfrm>
            <a:prstGeom prst="rect">
              <a:avLst/>
            </a:prstGeom>
            <a:noFill/>
            <a:ln>
              <a:noFill/>
            </a:ln>
          </p:spPr>
          <p:txBody>
            <a:bodyPr wrap="square">
              <a:spAutoFit/>
            </a:bodyPr>
            <a:lstStyle/>
            <a:p>
              <a:r>
                <a:rPr lang="en-US" b="1" dirty="0">
                  <a:solidFill>
                    <a:schemeClr val="bg1"/>
                  </a:solidFill>
                  <a:effectLst>
                    <a:glow rad="101600">
                      <a:schemeClr val="tx1">
                        <a:alpha val="60000"/>
                      </a:schemeClr>
                    </a:glow>
                  </a:effectLst>
                  <a:latin typeface="Söhne"/>
                </a:rPr>
                <a:t>Development Phase </a:t>
              </a:r>
              <a:endParaRPr lang="en-US" dirty="0">
                <a:solidFill>
                  <a:schemeClr val="bg1"/>
                </a:solidFill>
                <a:effectLst>
                  <a:glow rad="101600">
                    <a:schemeClr val="tx1">
                      <a:alpha val="60000"/>
                    </a:schemeClr>
                  </a:glow>
                </a:effectLst>
              </a:endParaRPr>
            </a:p>
          </p:txBody>
        </p:sp>
        <p:sp>
          <p:nvSpPr>
            <p:cNvPr id="19" name="TextBox 18">
              <a:extLst>
                <a:ext uri="{FF2B5EF4-FFF2-40B4-BE49-F238E27FC236}">
                  <a16:creationId xmlns:a16="http://schemas.microsoft.com/office/drawing/2014/main" id="{3A45BC1F-A7AB-AFF3-309F-637F56333F30}"/>
                </a:ext>
              </a:extLst>
            </p:cNvPr>
            <p:cNvSpPr txBox="1"/>
            <p:nvPr/>
          </p:nvSpPr>
          <p:spPr>
            <a:xfrm>
              <a:off x="3366893" y="5530706"/>
              <a:ext cx="2115257" cy="369332"/>
            </a:xfrm>
            <a:prstGeom prst="rect">
              <a:avLst/>
            </a:prstGeom>
            <a:noFill/>
            <a:ln>
              <a:noFill/>
            </a:ln>
          </p:spPr>
          <p:txBody>
            <a:bodyPr wrap="square">
              <a:spAutoFit/>
            </a:bodyPr>
            <a:lstStyle/>
            <a:p>
              <a:r>
                <a:rPr lang="en-US" b="1" dirty="0">
                  <a:solidFill>
                    <a:schemeClr val="bg1"/>
                  </a:solidFill>
                  <a:effectLst>
                    <a:glow rad="101600">
                      <a:schemeClr val="tx1">
                        <a:alpha val="60000"/>
                      </a:schemeClr>
                    </a:glow>
                  </a:effectLst>
                  <a:latin typeface="Söhne"/>
                </a:rPr>
                <a:t>Release Phase</a:t>
              </a:r>
              <a:endParaRPr lang="en-US" dirty="0">
                <a:solidFill>
                  <a:schemeClr val="bg1"/>
                </a:solidFill>
                <a:effectLst>
                  <a:glow rad="101600">
                    <a:schemeClr val="tx1">
                      <a:alpha val="60000"/>
                    </a:schemeClr>
                  </a:glow>
                </a:effectLst>
              </a:endParaRPr>
            </a:p>
          </p:txBody>
        </p:sp>
        <p:sp>
          <p:nvSpPr>
            <p:cNvPr id="20" name="TextBox 19">
              <a:extLst>
                <a:ext uri="{FF2B5EF4-FFF2-40B4-BE49-F238E27FC236}">
                  <a16:creationId xmlns:a16="http://schemas.microsoft.com/office/drawing/2014/main" id="{D285D766-7FA0-36BA-1F94-756497232832}"/>
                </a:ext>
              </a:extLst>
            </p:cNvPr>
            <p:cNvSpPr txBox="1"/>
            <p:nvPr/>
          </p:nvSpPr>
          <p:spPr>
            <a:xfrm>
              <a:off x="4060452" y="2544291"/>
              <a:ext cx="2115257" cy="369332"/>
            </a:xfrm>
            <a:prstGeom prst="rect">
              <a:avLst/>
            </a:prstGeom>
            <a:noFill/>
            <a:ln>
              <a:noFill/>
            </a:ln>
          </p:spPr>
          <p:txBody>
            <a:bodyPr wrap="square">
              <a:spAutoFit/>
            </a:bodyPr>
            <a:lstStyle/>
            <a:p>
              <a:pPr algn="ctr"/>
              <a:r>
                <a:rPr lang="en-US" b="1" dirty="0">
                  <a:solidFill>
                    <a:schemeClr val="bg1"/>
                  </a:solidFill>
                  <a:effectLst>
                    <a:glow rad="101600">
                      <a:schemeClr val="tx1">
                        <a:alpha val="60000"/>
                      </a:schemeClr>
                    </a:glow>
                  </a:effectLst>
                  <a:latin typeface="Söhne"/>
                </a:rPr>
                <a:t>Design Phase</a:t>
              </a:r>
              <a:endParaRPr lang="en-US" dirty="0">
                <a:solidFill>
                  <a:schemeClr val="bg1"/>
                </a:solidFill>
                <a:effectLst>
                  <a:glow rad="101600">
                    <a:schemeClr val="tx1">
                      <a:alpha val="60000"/>
                    </a:schemeClr>
                  </a:glow>
                </a:effectLst>
              </a:endParaRPr>
            </a:p>
          </p:txBody>
        </p:sp>
        <p:sp>
          <p:nvSpPr>
            <p:cNvPr id="21" name="TextBox 20">
              <a:extLst>
                <a:ext uri="{FF2B5EF4-FFF2-40B4-BE49-F238E27FC236}">
                  <a16:creationId xmlns:a16="http://schemas.microsoft.com/office/drawing/2014/main" id="{8D440C0F-AE68-525B-F3E0-0FD8AA764D73}"/>
                </a:ext>
              </a:extLst>
            </p:cNvPr>
            <p:cNvSpPr txBox="1"/>
            <p:nvPr/>
          </p:nvSpPr>
          <p:spPr>
            <a:xfrm>
              <a:off x="4243861" y="4516340"/>
              <a:ext cx="2115257" cy="369332"/>
            </a:xfrm>
            <a:prstGeom prst="rect">
              <a:avLst/>
            </a:prstGeom>
            <a:noFill/>
            <a:ln>
              <a:noFill/>
            </a:ln>
          </p:spPr>
          <p:txBody>
            <a:bodyPr wrap="square">
              <a:spAutoFit/>
            </a:bodyPr>
            <a:lstStyle/>
            <a:p>
              <a:r>
                <a:rPr lang="en-US" b="1" dirty="0">
                  <a:solidFill>
                    <a:schemeClr val="bg1"/>
                  </a:solidFill>
                  <a:effectLst>
                    <a:glow rad="101600">
                      <a:schemeClr val="tx1">
                        <a:alpha val="60000"/>
                      </a:schemeClr>
                    </a:glow>
                  </a:effectLst>
                  <a:latin typeface="Söhne"/>
                </a:rPr>
                <a:t>Testing Phase</a:t>
              </a:r>
              <a:endParaRPr lang="en-US" dirty="0">
                <a:solidFill>
                  <a:schemeClr val="bg1"/>
                </a:solidFill>
                <a:effectLst>
                  <a:glow rad="101600">
                    <a:schemeClr val="tx1">
                      <a:alpha val="60000"/>
                    </a:schemeClr>
                  </a:glow>
                </a:effectLst>
              </a:endParaRPr>
            </a:p>
          </p:txBody>
        </p:sp>
        <p:sp>
          <p:nvSpPr>
            <p:cNvPr id="26" name="TextBox 25">
              <a:extLst>
                <a:ext uri="{FF2B5EF4-FFF2-40B4-BE49-F238E27FC236}">
                  <a16:creationId xmlns:a16="http://schemas.microsoft.com/office/drawing/2014/main" id="{33938CD1-2C5A-1C5F-B515-E8B8A8EBD9A0}"/>
                </a:ext>
              </a:extLst>
            </p:cNvPr>
            <p:cNvSpPr txBox="1"/>
            <p:nvPr/>
          </p:nvSpPr>
          <p:spPr>
            <a:xfrm>
              <a:off x="3326494" y="1558265"/>
              <a:ext cx="2115257" cy="369332"/>
            </a:xfrm>
            <a:prstGeom prst="rect">
              <a:avLst/>
            </a:prstGeom>
            <a:noFill/>
            <a:ln>
              <a:noFill/>
            </a:ln>
          </p:spPr>
          <p:txBody>
            <a:bodyPr wrap="square">
              <a:spAutoFit/>
            </a:bodyPr>
            <a:lstStyle/>
            <a:p>
              <a:r>
                <a:rPr lang="en-US" b="1" dirty="0">
                  <a:solidFill>
                    <a:schemeClr val="bg1"/>
                  </a:solidFill>
                  <a:effectLst>
                    <a:glow rad="101600">
                      <a:schemeClr val="tx1">
                        <a:alpha val="60000"/>
                      </a:schemeClr>
                    </a:glow>
                  </a:effectLst>
                  <a:latin typeface="Söhne"/>
                </a:rPr>
                <a:t>Requirement Phase</a:t>
              </a:r>
              <a:endParaRPr lang="en-US" dirty="0">
                <a:solidFill>
                  <a:schemeClr val="bg1"/>
                </a:solidFill>
                <a:effectLst>
                  <a:glow rad="101600">
                    <a:schemeClr val="tx1">
                      <a:alpha val="60000"/>
                    </a:schemeClr>
                  </a:glow>
                </a:effectLst>
              </a:endParaRPr>
            </a:p>
          </p:txBody>
        </p:sp>
      </p:grpSp>
      <p:sp>
        <p:nvSpPr>
          <p:cNvPr id="10" name="Rectangle: Rounded Corners 9">
            <a:extLst>
              <a:ext uri="{FF2B5EF4-FFF2-40B4-BE49-F238E27FC236}">
                <a16:creationId xmlns:a16="http://schemas.microsoft.com/office/drawing/2014/main" id="{2C5413EB-7413-9087-63F4-280F403647F2}"/>
              </a:ext>
            </a:extLst>
          </p:cNvPr>
          <p:cNvSpPr/>
          <p:nvPr/>
        </p:nvSpPr>
        <p:spPr>
          <a:xfrm>
            <a:off x="5764896" y="1475246"/>
            <a:ext cx="5086734" cy="656359"/>
          </a:xfrm>
          <a:prstGeom prst="roundRect">
            <a:avLst>
              <a:gd name="adj" fmla="val 4669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BE387A5C-7081-245D-BFAA-81FB6B446448}"/>
              </a:ext>
            </a:extLst>
          </p:cNvPr>
          <p:cNvSpPr txBox="1"/>
          <p:nvPr/>
        </p:nvSpPr>
        <p:spPr>
          <a:xfrm>
            <a:off x="2834481" y="3620"/>
            <a:ext cx="6523038"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Project Introduction</a:t>
            </a:r>
          </a:p>
        </p:txBody>
      </p:sp>
      <p:cxnSp>
        <p:nvCxnSpPr>
          <p:cNvPr id="5" name="Straight Connector 4">
            <a:extLst>
              <a:ext uri="{FF2B5EF4-FFF2-40B4-BE49-F238E27FC236}">
                <a16:creationId xmlns:a16="http://schemas.microsoft.com/office/drawing/2014/main" id="{5D734782-3E33-69E1-5FAD-48D056A29C4B}"/>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80" name="TextBox 79">
            <a:extLst>
              <a:ext uri="{FF2B5EF4-FFF2-40B4-BE49-F238E27FC236}">
                <a16:creationId xmlns:a16="http://schemas.microsoft.com/office/drawing/2014/main" id="{B866106B-F985-2B11-7C78-EF392C93E73F}"/>
              </a:ext>
            </a:extLst>
          </p:cNvPr>
          <p:cNvSpPr txBox="1"/>
          <p:nvPr/>
        </p:nvSpPr>
        <p:spPr>
          <a:xfrm>
            <a:off x="5955957" y="1526958"/>
            <a:ext cx="4895671" cy="523220"/>
          </a:xfrm>
          <a:prstGeom prst="rect">
            <a:avLst/>
          </a:prstGeom>
          <a:noFill/>
        </p:spPr>
        <p:txBody>
          <a:bodyPr wrap="square" lIns="91440" tIns="45720" rIns="91440" bIns="45720" rtlCol="0" anchor="t">
            <a:spAutoFit/>
          </a:bodyPr>
          <a:lstStyle/>
          <a:p>
            <a:r>
              <a:rPr lang="en-US" sz="1400">
                <a:solidFill>
                  <a:schemeClr val="bg1"/>
                </a:solidFill>
                <a:latin typeface="Abadi Extra Light"/>
                <a:ea typeface="ADLaM Display"/>
                <a:cs typeface="ADLaM Display"/>
              </a:rPr>
              <a:t>Initial Dataset Collection, Dataset Approval, Project Proposal &amp; Charter Approval and Client Approval</a:t>
            </a:r>
          </a:p>
        </p:txBody>
      </p:sp>
      <p:sp>
        <p:nvSpPr>
          <p:cNvPr id="12" name="TextBox 11">
            <a:extLst>
              <a:ext uri="{FF2B5EF4-FFF2-40B4-BE49-F238E27FC236}">
                <a16:creationId xmlns:a16="http://schemas.microsoft.com/office/drawing/2014/main" id="{4C75695B-9AD7-4219-2926-63E2C0435972}"/>
              </a:ext>
            </a:extLst>
          </p:cNvPr>
          <p:cNvSpPr txBox="1"/>
          <p:nvPr/>
        </p:nvSpPr>
        <p:spPr>
          <a:xfrm>
            <a:off x="2707611" y="1627943"/>
            <a:ext cx="295742" cy="369332"/>
          </a:xfrm>
          <a:prstGeom prst="rect">
            <a:avLst/>
          </a:prstGeom>
          <a:noFill/>
        </p:spPr>
        <p:txBody>
          <a:bodyPr wrap="square">
            <a:spAutoFit/>
          </a:bodyPr>
          <a:lstStyle/>
          <a:p>
            <a:r>
              <a:rPr lang="en-US" b="1" i="0" dirty="0">
                <a:solidFill>
                  <a:schemeClr val="bg1"/>
                </a:solidFill>
                <a:effectLst>
                  <a:glow rad="101600">
                    <a:schemeClr val="tx1">
                      <a:alpha val="60000"/>
                    </a:schemeClr>
                  </a:glow>
                </a:effectLst>
                <a:latin typeface="Söhne"/>
              </a:rPr>
              <a:t>1</a:t>
            </a:r>
            <a:endParaRPr lang="en-US" dirty="0">
              <a:solidFill>
                <a:schemeClr val="bg1"/>
              </a:solidFill>
              <a:effectLst>
                <a:glow rad="101600">
                  <a:schemeClr val="tx1">
                    <a:alpha val="60000"/>
                  </a:schemeClr>
                </a:glow>
              </a:effectLst>
            </a:endParaRPr>
          </a:p>
        </p:txBody>
      </p:sp>
      <p:sp>
        <p:nvSpPr>
          <p:cNvPr id="13" name="TextBox 12">
            <a:extLst>
              <a:ext uri="{FF2B5EF4-FFF2-40B4-BE49-F238E27FC236}">
                <a16:creationId xmlns:a16="http://schemas.microsoft.com/office/drawing/2014/main" id="{209333C1-7CBA-8C16-0AF2-AA8E8E71D4A5}"/>
              </a:ext>
            </a:extLst>
          </p:cNvPr>
          <p:cNvSpPr txBox="1"/>
          <p:nvPr/>
        </p:nvSpPr>
        <p:spPr>
          <a:xfrm>
            <a:off x="3529591" y="2604729"/>
            <a:ext cx="295742" cy="369332"/>
          </a:xfrm>
          <a:prstGeom prst="rect">
            <a:avLst/>
          </a:prstGeom>
          <a:noFill/>
        </p:spPr>
        <p:txBody>
          <a:bodyPr wrap="square">
            <a:spAutoFit/>
          </a:bodyPr>
          <a:lstStyle/>
          <a:p>
            <a:r>
              <a:rPr lang="en-US" b="1" i="0" dirty="0">
                <a:solidFill>
                  <a:schemeClr val="bg1"/>
                </a:solidFill>
                <a:effectLst>
                  <a:glow rad="101600">
                    <a:schemeClr val="tx1">
                      <a:alpha val="60000"/>
                    </a:schemeClr>
                  </a:glow>
                </a:effectLst>
                <a:latin typeface="Söhne"/>
              </a:rPr>
              <a:t>2</a:t>
            </a:r>
            <a:endParaRPr lang="en-US" dirty="0">
              <a:solidFill>
                <a:schemeClr val="bg1"/>
              </a:solidFill>
              <a:effectLst>
                <a:glow rad="101600">
                  <a:schemeClr val="tx1">
                    <a:alpha val="60000"/>
                  </a:schemeClr>
                </a:glow>
              </a:effectLst>
            </a:endParaRPr>
          </a:p>
        </p:txBody>
      </p:sp>
      <p:sp>
        <p:nvSpPr>
          <p:cNvPr id="14" name="TextBox 13">
            <a:extLst>
              <a:ext uri="{FF2B5EF4-FFF2-40B4-BE49-F238E27FC236}">
                <a16:creationId xmlns:a16="http://schemas.microsoft.com/office/drawing/2014/main" id="{3E0301FF-147C-A8E8-88EA-D62EBC9CFCB0}"/>
              </a:ext>
            </a:extLst>
          </p:cNvPr>
          <p:cNvSpPr txBox="1"/>
          <p:nvPr/>
        </p:nvSpPr>
        <p:spPr>
          <a:xfrm>
            <a:off x="3677462" y="3602392"/>
            <a:ext cx="295742" cy="369332"/>
          </a:xfrm>
          <a:prstGeom prst="rect">
            <a:avLst/>
          </a:prstGeom>
          <a:noFill/>
        </p:spPr>
        <p:txBody>
          <a:bodyPr wrap="square">
            <a:spAutoFit/>
          </a:bodyPr>
          <a:lstStyle/>
          <a:p>
            <a:r>
              <a:rPr lang="en-US" b="1" i="0" dirty="0">
                <a:solidFill>
                  <a:schemeClr val="bg1"/>
                </a:solidFill>
                <a:effectLst>
                  <a:glow rad="101600">
                    <a:schemeClr val="tx1">
                      <a:alpha val="60000"/>
                    </a:schemeClr>
                  </a:glow>
                </a:effectLst>
                <a:latin typeface="Söhne"/>
              </a:rPr>
              <a:t>3</a:t>
            </a:r>
            <a:endParaRPr lang="en-US" dirty="0">
              <a:solidFill>
                <a:schemeClr val="bg1"/>
              </a:solidFill>
              <a:effectLst>
                <a:glow rad="101600">
                  <a:schemeClr val="tx1">
                    <a:alpha val="60000"/>
                  </a:schemeClr>
                </a:glow>
              </a:effectLst>
            </a:endParaRPr>
          </a:p>
        </p:txBody>
      </p:sp>
      <p:sp>
        <p:nvSpPr>
          <p:cNvPr id="15" name="TextBox 14">
            <a:extLst>
              <a:ext uri="{FF2B5EF4-FFF2-40B4-BE49-F238E27FC236}">
                <a16:creationId xmlns:a16="http://schemas.microsoft.com/office/drawing/2014/main" id="{97C867FF-0420-968D-3509-7D036FE1A970}"/>
              </a:ext>
            </a:extLst>
          </p:cNvPr>
          <p:cNvSpPr txBox="1"/>
          <p:nvPr/>
        </p:nvSpPr>
        <p:spPr>
          <a:xfrm>
            <a:off x="3468281" y="4591346"/>
            <a:ext cx="295742" cy="369332"/>
          </a:xfrm>
          <a:prstGeom prst="rect">
            <a:avLst/>
          </a:prstGeom>
          <a:noFill/>
        </p:spPr>
        <p:txBody>
          <a:bodyPr wrap="square">
            <a:spAutoFit/>
          </a:bodyPr>
          <a:lstStyle/>
          <a:p>
            <a:r>
              <a:rPr lang="en-US" b="1" dirty="0">
                <a:solidFill>
                  <a:schemeClr val="bg1"/>
                </a:solidFill>
                <a:effectLst>
                  <a:glow rad="101600">
                    <a:schemeClr val="tx1">
                      <a:alpha val="60000"/>
                    </a:schemeClr>
                  </a:glow>
                </a:effectLst>
                <a:latin typeface="Söhne"/>
              </a:rPr>
              <a:t>4</a:t>
            </a:r>
            <a:endParaRPr lang="en-US" dirty="0">
              <a:solidFill>
                <a:schemeClr val="bg1"/>
              </a:solidFill>
              <a:effectLst>
                <a:glow rad="101600">
                  <a:schemeClr val="tx1">
                    <a:alpha val="60000"/>
                  </a:schemeClr>
                </a:glow>
              </a:effectLst>
            </a:endParaRPr>
          </a:p>
        </p:txBody>
      </p:sp>
      <p:sp>
        <p:nvSpPr>
          <p:cNvPr id="16" name="TextBox 15">
            <a:extLst>
              <a:ext uri="{FF2B5EF4-FFF2-40B4-BE49-F238E27FC236}">
                <a16:creationId xmlns:a16="http://schemas.microsoft.com/office/drawing/2014/main" id="{A1F795C7-E15F-07FD-B428-DA9CD415AFBC}"/>
              </a:ext>
            </a:extLst>
          </p:cNvPr>
          <p:cNvSpPr txBox="1"/>
          <p:nvPr/>
        </p:nvSpPr>
        <p:spPr>
          <a:xfrm>
            <a:off x="2707611" y="5563597"/>
            <a:ext cx="295742" cy="369332"/>
          </a:xfrm>
          <a:prstGeom prst="rect">
            <a:avLst/>
          </a:prstGeom>
          <a:noFill/>
        </p:spPr>
        <p:txBody>
          <a:bodyPr wrap="square">
            <a:spAutoFit/>
          </a:bodyPr>
          <a:lstStyle/>
          <a:p>
            <a:r>
              <a:rPr lang="en-US" b="1" dirty="0">
                <a:solidFill>
                  <a:schemeClr val="bg1"/>
                </a:solidFill>
                <a:effectLst>
                  <a:glow rad="101600">
                    <a:schemeClr val="tx1">
                      <a:alpha val="60000"/>
                    </a:schemeClr>
                  </a:glow>
                </a:effectLst>
                <a:latin typeface="Söhne"/>
              </a:rPr>
              <a:t>5</a:t>
            </a:r>
            <a:endParaRPr lang="en-US" dirty="0">
              <a:solidFill>
                <a:schemeClr val="bg1"/>
              </a:solidFill>
              <a:effectLst>
                <a:glow rad="101600">
                  <a:schemeClr val="tx1">
                    <a:alpha val="60000"/>
                  </a:schemeClr>
                </a:glow>
              </a:effectLst>
            </a:endParaRPr>
          </a:p>
        </p:txBody>
      </p:sp>
      <p:sp>
        <p:nvSpPr>
          <p:cNvPr id="25" name="Rectangle: Rounded Corners 24">
            <a:extLst>
              <a:ext uri="{FF2B5EF4-FFF2-40B4-BE49-F238E27FC236}">
                <a16:creationId xmlns:a16="http://schemas.microsoft.com/office/drawing/2014/main" id="{6030D656-FD19-D8AF-6375-41236EE91B7F}"/>
              </a:ext>
            </a:extLst>
          </p:cNvPr>
          <p:cNvSpPr/>
          <p:nvPr/>
        </p:nvSpPr>
        <p:spPr>
          <a:xfrm>
            <a:off x="6545538" y="2464312"/>
            <a:ext cx="5086734" cy="656359"/>
          </a:xfrm>
          <a:prstGeom prst="roundRect">
            <a:avLst>
              <a:gd name="adj" fmla="val 38700"/>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8159638-8111-D5AE-0019-5A9B04402881}"/>
              </a:ext>
            </a:extLst>
          </p:cNvPr>
          <p:cNvSpPr txBox="1"/>
          <p:nvPr/>
        </p:nvSpPr>
        <p:spPr>
          <a:xfrm>
            <a:off x="6651381" y="2515504"/>
            <a:ext cx="4913072" cy="523220"/>
          </a:xfrm>
          <a:prstGeom prst="rect">
            <a:avLst/>
          </a:prstGeom>
          <a:noFill/>
        </p:spPr>
        <p:txBody>
          <a:bodyPr wrap="square" lIns="91440" tIns="45720" rIns="91440" bIns="45720" rtlCol="0" anchor="t">
            <a:spAutoFit/>
          </a:bodyPr>
          <a:lstStyle/>
          <a:p>
            <a:r>
              <a:rPr lang="en-US" sz="1400" dirty="0">
                <a:solidFill>
                  <a:schemeClr val="bg1"/>
                </a:solidFill>
                <a:latin typeface="Abadi Extra Light"/>
                <a:ea typeface="ADLaM Display"/>
                <a:cs typeface="ADLaM Display"/>
              </a:rPr>
              <a:t>Data Collection, Data Cleaning, Data Analysis and Aggregation of Dataset</a:t>
            </a:r>
            <a:endPar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endParaRPr>
          </a:p>
        </p:txBody>
      </p:sp>
      <p:sp>
        <p:nvSpPr>
          <p:cNvPr id="27" name="Rectangle: Rounded Corners 26">
            <a:extLst>
              <a:ext uri="{FF2B5EF4-FFF2-40B4-BE49-F238E27FC236}">
                <a16:creationId xmlns:a16="http://schemas.microsoft.com/office/drawing/2014/main" id="{440761B9-5303-7770-29A0-F32E0742E263}"/>
              </a:ext>
            </a:extLst>
          </p:cNvPr>
          <p:cNvSpPr/>
          <p:nvPr/>
        </p:nvSpPr>
        <p:spPr>
          <a:xfrm>
            <a:off x="6693332" y="3438874"/>
            <a:ext cx="5086734" cy="656359"/>
          </a:xfrm>
          <a:prstGeom prst="roundRect">
            <a:avLst>
              <a:gd name="adj" fmla="val 4669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49CE2D1-C80E-2074-2655-8A2C3BB9FE65}"/>
              </a:ext>
            </a:extLst>
          </p:cNvPr>
          <p:cNvSpPr txBox="1"/>
          <p:nvPr/>
        </p:nvSpPr>
        <p:spPr>
          <a:xfrm>
            <a:off x="6866994" y="3484322"/>
            <a:ext cx="4913072" cy="523220"/>
          </a:xfrm>
          <a:prstGeom prst="rect">
            <a:avLst/>
          </a:prstGeom>
          <a:noFill/>
        </p:spPr>
        <p:txBody>
          <a:bodyPr wrap="square" lIns="91440" tIns="45720" rIns="91440" bIns="45720" rtlCol="0" anchor="t">
            <a:spAutoFit/>
          </a:bodyPr>
          <a:lstStyle/>
          <a:p>
            <a:r>
              <a:rPr lang="en-US" sz="1400" dirty="0">
                <a:solidFill>
                  <a:schemeClr val="bg1"/>
                </a:solidFill>
                <a:latin typeface="Abadi Extra Light"/>
                <a:ea typeface="ADLaM Display"/>
                <a:cs typeface="ADLaM Display"/>
              </a:rPr>
              <a:t>Data Filtration, Data Modeling, Validating Models, Creating Dashboard Prototype, Building Visualization</a:t>
            </a:r>
            <a:endPar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endParaRPr>
          </a:p>
        </p:txBody>
      </p:sp>
      <p:sp>
        <p:nvSpPr>
          <p:cNvPr id="28" name="Rectangle: Rounded Corners 27">
            <a:extLst>
              <a:ext uri="{FF2B5EF4-FFF2-40B4-BE49-F238E27FC236}">
                <a16:creationId xmlns:a16="http://schemas.microsoft.com/office/drawing/2014/main" id="{2AAE7C20-C7AF-9BD0-8A77-8FA635ECD034}"/>
              </a:ext>
            </a:extLst>
          </p:cNvPr>
          <p:cNvSpPr/>
          <p:nvPr/>
        </p:nvSpPr>
        <p:spPr>
          <a:xfrm>
            <a:off x="6516963" y="4415068"/>
            <a:ext cx="5086734" cy="656359"/>
          </a:xfrm>
          <a:prstGeom prst="roundRect">
            <a:avLst>
              <a:gd name="adj" fmla="val 4669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2A4D79-6BCD-0D86-4D04-BF925C7B8A45}"/>
              </a:ext>
            </a:extLst>
          </p:cNvPr>
          <p:cNvSpPr txBox="1"/>
          <p:nvPr/>
        </p:nvSpPr>
        <p:spPr>
          <a:xfrm>
            <a:off x="6651381" y="4527227"/>
            <a:ext cx="4968046" cy="523220"/>
          </a:xfrm>
          <a:prstGeom prst="rect">
            <a:avLst/>
          </a:prstGeom>
          <a:noFill/>
        </p:spPr>
        <p:txBody>
          <a:bodyPr wrap="square" lIns="91440" tIns="45720" rIns="91440" bIns="45720" rtlCol="0" anchor="t">
            <a:spAutoFit/>
          </a:bodyPr>
          <a:lstStyle/>
          <a:p>
            <a:r>
              <a:rPr lang="en-US" sz="1400" dirty="0">
                <a:solidFill>
                  <a:schemeClr val="bg1"/>
                </a:solidFill>
                <a:latin typeface="Abadi Extra Light"/>
                <a:ea typeface="ADLaM Display"/>
                <a:cs typeface="ADLaM Display"/>
              </a:rPr>
              <a:t>Linear Regression, Predictive Modeling &amp; Final Dashboard Visualization</a:t>
            </a:r>
            <a:endPar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endParaRPr>
          </a:p>
        </p:txBody>
      </p:sp>
      <p:sp>
        <p:nvSpPr>
          <p:cNvPr id="29" name="Rectangle: Rounded Corners 28">
            <a:extLst>
              <a:ext uri="{FF2B5EF4-FFF2-40B4-BE49-F238E27FC236}">
                <a16:creationId xmlns:a16="http://schemas.microsoft.com/office/drawing/2014/main" id="{CDBFB54E-A586-DA25-981D-0BECB0E94BF1}"/>
              </a:ext>
            </a:extLst>
          </p:cNvPr>
          <p:cNvSpPr/>
          <p:nvPr/>
        </p:nvSpPr>
        <p:spPr>
          <a:xfrm>
            <a:off x="5764894" y="5384608"/>
            <a:ext cx="5086734" cy="656359"/>
          </a:xfrm>
          <a:prstGeom prst="roundRect">
            <a:avLst>
              <a:gd name="adj" fmla="val 4669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8A05EC-1FD7-F1A4-EB07-E43467D862E2}"/>
              </a:ext>
            </a:extLst>
          </p:cNvPr>
          <p:cNvSpPr txBox="1"/>
          <p:nvPr/>
        </p:nvSpPr>
        <p:spPr>
          <a:xfrm>
            <a:off x="6013296" y="5508157"/>
            <a:ext cx="4913072" cy="307777"/>
          </a:xfrm>
          <a:prstGeom prst="rect">
            <a:avLst/>
          </a:prstGeom>
          <a:noFill/>
        </p:spPr>
        <p:txBody>
          <a:bodyPr wrap="square" lIns="91440" tIns="45720" rIns="91440" bIns="45720" rtlCol="0" anchor="t">
            <a:spAutoFit/>
          </a:bodyPr>
          <a:lstStyle/>
          <a:p>
            <a:r>
              <a:rPr lang="en-US" sz="1400">
                <a:solidFill>
                  <a:schemeClr val="bg1"/>
                </a:solidFill>
                <a:latin typeface="Abadi Extra Light"/>
                <a:ea typeface="ADLaM Display"/>
                <a:cs typeface="ADLaM Display"/>
              </a:rPr>
              <a:t>Final Report and Project Close-Out</a:t>
            </a:r>
            <a:endPar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endParaRPr>
          </a:p>
        </p:txBody>
      </p:sp>
      <p:pic>
        <p:nvPicPr>
          <p:cNvPr id="3" name="Picture 2" descr="A logo with a black background&#10;&#10;Description automatically generated">
            <a:extLst>
              <a:ext uri="{FF2B5EF4-FFF2-40B4-BE49-F238E27FC236}">
                <a16:creationId xmlns:a16="http://schemas.microsoft.com/office/drawing/2014/main" id="{2ACBF087-E0F1-F8FC-14F9-C65F8507DF8B}"/>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8" name="Picture 7" descr="A logo with a black background&#10;&#10;Description automatically generated">
            <a:extLst>
              <a:ext uri="{FF2B5EF4-FFF2-40B4-BE49-F238E27FC236}">
                <a16:creationId xmlns:a16="http://schemas.microsoft.com/office/drawing/2014/main" id="{70A2AC19-0CA2-841C-60DA-B2037D48DB65}"/>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sp>
        <p:nvSpPr>
          <p:cNvPr id="36" name="TextBox 35">
            <a:extLst>
              <a:ext uri="{FF2B5EF4-FFF2-40B4-BE49-F238E27FC236}">
                <a16:creationId xmlns:a16="http://schemas.microsoft.com/office/drawing/2014/main" id="{5090AA18-2D50-87D0-D963-852C549CDD2F}"/>
              </a:ext>
            </a:extLst>
          </p:cNvPr>
          <p:cNvSpPr txBox="1"/>
          <p:nvPr/>
        </p:nvSpPr>
        <p:spPr>
          <a:xfrm>
            <a:off x="7660773" y="668143"/>
            <a:ext cx="1662757" cy="338554"/>
          </a:xfrm>
          <a:prstGeom prst="rect">
            <a:avLst/>
          </a:prstGeom>
          <a:noFill/>
        </p:spPr>
        <p:txBody>
          <a:bodyPr wrap="square" rtlCol="0">
            <a:spAutoFit/>
          </a:bodyPr>
          <a:lstStyle/>
          <a:p>
            <a:r>
              <a:rPr lang="en-US" sz="1600" b="1"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Technical Areas</a:t>
            </a:r>
          </a:p>
        </p:txBody>
      </p:sp>
      <p:sp>
        <p:nvSpPr>
          <p:cNvPr id="40" name="Arrow: Left 39">
            <a:extLst>
              <a:ext uri="{FF2B5EF4-FFF2-40B4-BE49-F238E27FC236}">
                <a16:creationId xmlns:a16="http://schemas.microsoft.com/office/drawing/2014/main" id="{56364463-A262-265A-9FF0-3DBCECD71A83}"/>
              </a:ext>
            </a:extLst>
          </p:cNvPr>
          <p:cNvSpPr/>
          <p:nvPr/>
        </p:nvSpPr>
        <p:spPr>
          <a:xfrm rot="16200000">
            <a:off x="8201461" y="1046404"/>
            <a:ext cx="404662" cy="31474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19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0"/>
                                        <p:tgtEl>
                                          <p:spTgt spid="8"/>
                                        </p:tgtEl>
                                      </p:cBhvr>
                                    </p:animEffect>
                                    <p:anim calcmode="lin" valueType="num">
                                      <p:cBhvr>
                                        <p:cTn id="14" dur="3000" fill="hold"/>
                                        <p:tgtEl>
                                          <p:spTgt spid="8"/>
                                        </p:tgtEl>
                                        <p:attrNameLst>
                                          <p:attrName>ppt_w</p:attrName>
                                        </p:attrNameLst>
                                      </p:cBhvr>
                                      <p:tavLst>
                                        <p:tav tm="0" fmla="#ppt_w*sin(2.5*pi*$)">
                                          <p:val>
                                            <p:fltVal val="0"/>
                                          </p:val>
                                        </p:tav>
                                        <p:tav tm="100000">
                                          <p:val>
                                            <p:fltVal val="1"/>
                                          </p:val>
                                        </p:tav>
                                      </p:tavLst>
                                    </p:anim>
                                    <p:anim calcmode="lin" valueType="num">
                                      <p:cBhvr>
                                        <p:cTn id="15" dur="3000" fill="hold"/>
                                        <p:tgtEl>
                                          <p:spTgt spid="8"/>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3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3FE4F0-7323-60EC-89D7-FA22815D77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57C3A6A-FD6D-5386-676D-C653633E2C5C}"/>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6DC3AC0-004A-C85A-3BA6-5DFF27230ABA}"/>
              </a:ext>
            </a:extLst>
          </p:cNvPr>
          <p:cNvSpPr/>
          <p:nvPr/>
        </p:nvSpPr>
        <p:spPr>
          <a:xfrm>
            <a:off x="0" y="659756"/>
            <a:ext cx="12192000" cy="6288226"/>
          </a:xfrm>
          <a:prstGeom prst="rect">
            <a:avLst/>
          </a:prstGeom>
          <a:solidFill>
            <a:schemeClr val="tx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moke from a fire&#10;&#10;Description automatically generated with medium confidence">
            <a:extLst>
              <a:ext uri="{FF2B5EF4-FFF2-40B4-BE49-F238E27FC236}">
                <a16:creationId xmlns:a16="http://schemas.microsoft.com/office/drawing/2014/main" id="{8FCAA2B7-75EB-3658-E205-47F1943AA7F2}"/>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B0262A02-A188-8231-1CFC-C03AD4B70750}"/>
              </a:ext>
            </a:extLst>
          </p:cNvPr>
          <p:cNvSpPr txBox="1"/>
          <p:nvPr/>
        </p:nvSpPr>
        <p:spPr>
          <a:xfrm>
            <a:off x="2843609" y="0"/>
            <a:ext cx="6504781"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Project Technical Workflow </a:t>
            </a:r>
          </a:p>
        </p:txBody>
      </p:sp>
      <p:cxnSp>
        <p:nvCxnSpPr>
          <p:cNvPr id="5" name="Straight Connector 4">
            <a:extLst>
              <a:ext uri="{FF2B5EF4-FFF2-40B4-BE49-F238E27FC236}">
                <a16:creationId xmlns:a16="http://schemas.microsoft.com/office/drawing/2014/main" id="{9DD94FD3-4E17-3768-DBB7-9DCD15BF865C}"/>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3E9D7477-A86F-B4E9-0CD0-A1751E049EDA}"/>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53BA97E9-4A9D-A977-38AF-596FE81748C0}"/>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cxnSp>
        <p:nvCxnSpPr>
          <p:cNvPr id="12" name="Straight Arrow Connector 11">
            <a:extLst>
              <a:ext uri="{FF2B5EF4-FFF2-40B4-BE49-F238E27FC236}">
                <a16:creationId xmlns:a16="http://schemas.microsoft.com/office/drawing/2014/main" id="{1A6D81A0-FBF8-E32D-34A2-EF987542073F}"/>
              </a:ext>
            </a:extLst>
          </p:cNvPr>
          <p:cNvCxnSpPr>
            <a:cxnSpLocks/>
          </p:cNvCxnSpPr>
          <p:nvPr/>
        </p:nvCxnSpPr>
        <p:spPr>
          <a:xfrm>
            <a:off x="1085850" y="1009650"/>
            <a:ext cx="0" cy="1219200"/>
          </a:xfrm>
          <a:prstGeom prst="straightConnector1">
            <a:avLst/>
          </a:prstGeom>
          <a:ln w="38100">
            <a:solidFill>
              <a:schemeClr val="tx1"/>
            </a:solidFill>
            <a:tailEnd type="triangle"/>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F69EAEF-0FD6-AC58-B09A-046882885C53}"/>
              </a:ext>
            </a:extLst>
          </p:cNvPr>
          <p:cNvGrpSpPr/>
          <p:nvPr/>
        </p:nvGrpSpPr>
        <p:grpSpPr>
          <a:xfrm>
            <a:off x="1485900" y="896746"/>
            <a:ext cx="10106024" cy="5814246"/>
            <a:chOff x="1485900" y="896746"/>
            <a:chExt cx="10106024" cy="5814246"/>
          </a:xfrm>
        </p:grpSpPr>
        <p:pic>
          <p:nvPicPr>
            <p:cNvPr id="10" name="Picture 9" descr="A diagram of a process flow&#10;&#10;Description automatically generated">
              <a:extLst>
                <a:ext uri="{FF2B5EF4-FFF2-40B4-BE49-F238E27FC236}">
                  <a16:creationId xmlns:a16="http://schemas.microsoft.com/office/drawing/2014/main" id="{6D421388-DD2A-297C-FE25-956388379D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5900" y="896746"/>
              <a:ext cx="10106024" cy="5814246"/>
            </a:xfrm>
            <a:prstGeom prst="rect">
              <a:avLst/>
            </a:prstGeom>
          </p:spPr>
        </p:pic>
        <p:pic>
          <p:nvPicPr>
            <p:cNvPr id="18" name="Picture 17" descr="A green check mark in a circle&#10;&#10;Description automatically generated">
              <a:extLst>
                <a:ext uri="{FF2B5EF4-FFF2-40B4-BE49-F238E27FC236}">
                  <a16:creationId xmlns:a16="http://schemas.microsoft.com/office/drawing/2014/main" id="{7CA63952-98DA-84F2-E20C-6A72AFF4CB77}"/>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51017" y="986936"/>
              <a:ext cx="373258" cy="313527"/>
            </a:xfrm>
            <a:prstGeom prst="rect">
              <a:avLst/>
            </a:prstGeom>
          </p:spPr>
        </p:pic>
        <p:pic>
          <p:nvPicPr>
            <p:cNvPr id="19" name="Picture 18" descr="A green check mark in a circle&#10;&#10;Description automatically generated">
              <a:extLst>
                <a:ext uri="{FF2B5EF4-FFF2-40B4-BE49-F238E27FC236}">
                  <a16:creationId xmlns:a16="http://schemas.microsoft.com/office/drawing/2014/main" id="{3C6A058A-BB46-2955-DFCB-6DFE2E446026}"/>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56142" y="986936"/>
              <a:ext cx="373258" cy="313527"/>
            </a:xfrm>
            <a:prstGeom prst="rect">
              <a:avLst/>
            </a:prstGeom>
          </p:spPr>
        </p:pic>
        <p:pic>
          <p:nvPicPr>
            <p:cNvPr id="20" name="Picture 19" descr="A green check mark in a circle&#10;&#10;Description automatically generated">
              <a:extLst>
                <a:ext uri="{FF2B5EF4-FFF2-40B4-BE49-F238E27FC236}">
                  <a16:creationId xmlns:a16="http://schemas.microsoft.com/office/drawing/2014/main" id="{C9D429A5-A33B-2D7F-C22C-846AD4F2DB10}"/>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56517" y="986936"/>
              <a:ext cx="373258" cy="313527"/>
            </a:xfrm>
            <a:prstGeom prst="rect">
              <a:avLst/>
            </a:prstGeom>
          </p:spPr>
        </p:pic>
        <p:pic>
          <p:nvPicPr>
            <p:cNvPr id="21" name="Picture 20" descr="A green check mark in a circle&#10;&#10;Description automatically generated">
              <a:extLst>
                <a:ext uri="{FF2B5EF4-FFF2-40B4-BE49-F238E27FC236}">
                  <a16:creationId xmlns:a16="http://schemas.microsoft.com/office/drawing/2014/main" id="{425174C3-3500-CF89-73E1-C6FDB69CCE04}"/>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56517" y="2434736"/>
              <a:ext cx="373258" cy="313527"/>
            </a:xfrm>
            <a:prstGeom prst="rect">
              <a:avLst/>
            </a:prstGeom>
          </p:spPr>
        </p:pic>
        <p:pic>
          <p:nvPicPr>
            <p:cNvPr id="22" name="Picture 21" descr="A green check mark in a circle&#10;&#10;Description automatically generated">
              <a:extLst>
                <a:ext uri="{FF2B5EF4-FFF2-40B4-BE49-F238E27FC236}">
                  <a16:creationId xmlns:a16="http://schemas.microsoft.com/office/drawing/2014/main" id="{E6B03413-D21A-CC7F-6B7A-2C86C17A380B}"/>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52283" y="2434736"/>
              <a:ext cx="373258" cy="313527"/>
            </a:xfrm>
            <a:prstGeom prst="rect">
              <a:avLst/>
            </a:prstGeom>
          </p:spPr>
        </p:pic>
        <p:pic>
          <p:nvPicPr>
            <p:cNvPr id="23" name="Picture 22" descr="A green check mark in a circle&#10;&#10;Description automatically generated">
              <a:extLst>
                <a:ext uri="{FF2B5EF4-FFF2-40B4-BE49-F238E27FC236}">
                  <a16:creationId xmlns:a16="http://schemas.microsoft.com/office/drawing/2014/main" id="{A5254641-16A6-D6C8-9661-D9BE1E545FE7}"/>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90046" y="2434736"/>
              <a:ext cx="373258" cy="313527"/>
            </a:xfrm>
            <a:prstGeom prst="rect">
              <a:avLst/>
            </a:prstGeom>
          </p:spPr>
        </p:pic>
        <p:pic>
          <p:nvPicPr>
            <p:cNvPr id="25" name="Picture 24" descr="A green check mark in a circle&#10;&#10;Description automatically generated">
              <a:extLst>
                <a:ext uri="{FF2B5EF4-FFF2-40B4-BE49-F238E27FC236}">
                  <a16:creationId xmlns:a16="http://schemas.microsoft.com/office/drawing/2014/main" id="{9C18757B-EA7F-503A-8C4A-F796055C3318}"/>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80408" y="3849001"/>
              <a:ext cx="373258" cy="313527"/>
            </a:xfrm>
            <a:prstGeom prst="rect">
              <a:avLst/>
            </a:prstGeom>
          </p:spPr>
        </p:pic>
      </p:grpSp>
      <p:sp>
        <p:nvSpPr>
          <p:cNvPr id="31" name="Rectangle: Rounded Corners 30">
            <a:extLst>
              <a:ext uri="{FF2B5EF4-FFF2-40B4-BE49-F238E27FC236}">
                <a16:creationId xmlns:a16="http://schemas.microsoft.com/office/drawing/2014/main" id="{FB9EA768-8804-B792-FE25-51F9FFE1954A}"/>
              </a:ext>
            </a:extLst>
          </p:cNvPr>
          <p:cNvSpPr/>
          <p:nvPr/>
        </p:nvSpPr>
        <p:spPr>
          <a:xfrm>
            <a:off x="1284532" y="766364"/>
            <a:ext cx="10437241" cy="5729323"/>
          </a:xfrm>
          <a:prstGeom prst="roundRect">
            <a:avLst>
              <a:gd name="adj" fmla="val 2742"/>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8" name="Picture 7" descr="A green check mark in a circle&#10;&#10;Description automatically generated">
            <a:extLst>
              <a:ext uri="{FF2B5EF4-FFF2-40B4-BE49-F238E27FC236}">
                <a16:creationId xmlns:a16="http://schemas.microsoft.com/office/drawing/2014/main" id="{4AF6A8E8-37B1-82DC-8D4A-A88795941E56}"/>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95778" y="5279995"/>
            <a:ext cx="373258" cy="313527"/>
          </a:xfrm>
          <a:prstGeom prst="rect">
            <a:avLst/>
          </a:prstGeom>
        </p:spPr>
      </p:pic>
      <p:pic>
        <p:nvPicPr>
          <p:cNvPr id="9" name="Picture 8" descr="A green check mark in a circle&#10;&#10;Description automatically generated">
            <a:extLst>
              <a:ext uri="{FF2B5EF4-FFF2-40B4-BE49-F238E27FC236}">
                <a16:creationId xmlns:a16="http://schemas.microsoft.com/office/drawing/2014/main" id="{16D86E45-259F-4173-8814-4EEFB3CBBB48}"/>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40" y="5279994"/>
            <a:ext cx="373258" cy="313527"/>
          </a:xfrm>
          <a:prstGeom prst="rect">
            <a:avLst/>
          </a:prstGeom>
        </p:spPr>
      </p:pic>
      <p:pic>
        <p:nvPicPr>
          <p:cNvPr id="11" name="Picture 10" descr="A green check mark in a circle&#10;&#10;Description automatically generated">
            <a:extLst>
              <a:ext uri="{FF2B5EF4-FFF2-40B4-BE49-F238E27FC236}">
                <a16:creationId xmlns:a16="http://schemas.microsoft.com/office/drawing/2014/main" id="{059D7843-9B05-261D-B0AD-170C0EEC67A0}"/>
              </a:ext>
            </a:extLst>
          </p:cNvPr>
          <p:cNvPicPr>
            <a:picLocks noChangeAspect="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362046" y="5279994"/>
            <a:ext cx="373258" cy="313527"/>
          </a:xfrm>
          <a:prstGeom prst="rect">
            <a:avLst/>
          </a:prstGeom>
        </p:spPr>
      </p:pic>
    </p:spTree>
    <p:extLst>
      <p:ext uri="{BB962C8B-B14F-4D97-AF65-F5344CB8AC3E}">
        <p14:creationId xmlns:p14="http://schemas.microsoft.com/office/powerpoint/2010/main" val="318553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par>
                                <p:cTn id="18" presetID="42" presetClass="path" presetSubtype="0" repeatCount="indefinite" accel="50000" decel="50000" fill="hold" nodeType="withEffect">
                                  <p:stCondLst>
                                    <p:cond delay="0"/>
                                  </p:stCondLst>
                                  <p:childTnLst>
                                    <p:animMotion origin="layout" path="M -2.5E-6 -1.11111E-6 L -2.5E-6 0.61667 " pathEditMode="relative" rAng="0" ptsTypes="AA">
                                      <p:cBhvr>
                                        <p:cTn id="19" dur="5000" fill="hold"/>
                                        <p:tgtEl>
                                          <p:spTgt spid="12"/>
                                        </p:tgtEl>
                                        <p:attrNameLst>
                                          <p:attrName>ppt_x</p:attrName>
                                          <p:attrName>ppt_y</p:attrName>
                                        </p:attrNameLst>
                                      </p:cBhvr>
                                      <p:rCtr x="0" y="3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4F0A48C0-AE77-3B92-FDB9-A22FD5E5BDF4}"/>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668608" y="37097"/>
            <a:ext cx="6475382"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Collection &amp; Cleaning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63" name="Group 62">
            <a:extLst>
              <a:ext uri="{FF2B5EF4-FFF2-40B4-BE49-F238E27FC236}">
                <a16:creationId xmlns:a16="http://schemas.microsoft.com/office/drawing/2014/main" id="{1EBB3913-0F2F-BD23-53B6-D9A61E70D0E6}"/>
              </a:ext>
            </a:extLst>
          </p:cNvPr>
          <p:cNvGrpSpPr/>
          <p:nvPr/>
        </p:nvGrpSpPr>
        <p:grpSpPr>
          <a:xfrm>
            <a:off x="1463033" y="1221143"/>
            <a:ext cx="9218020" cy="5220638"/>
            <a:chOff x="1602377" y="1221143"/>
            <a:chExt cx="9218020" cy="5220638"/>
          </a:xfrm>
        </p:grpSpPr>
        <p:pic>
          <p:nvPicPr>
            <p:cNvPr id="8" name="Picture 7" descr="A colorful hexagons in a circle&#10;&#10;Description automatically generated">
              <a:extLst>
                <a:ext uri="{FF2B5EF4-FFF2-40B4-BE49-F238E27FC236}">
                  <a16:creationId xmlns:a16="http://schemas.microsoft.com/office/drawing/2014/main" id="{791973D5-8E62-FC62-248F-924DD2ADC69E}"/>
                </a:ext>
              </a:extLst>
            </p:cNvPr>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2753" t="18897" r="33188" b="16136"/>
            <a:stretch/>
          </p:blipFill>
          <p:spPr>
            <a:xfrm>
              <a:off x="4467496" y="2223653"/>
              <a:ext cx="3459480" cy="3519417"/>
            </a:xfrm>
            <a:prstGeom prst="rect">
              <a:avLst/>
            </a:prstGeom>
          </p:spPr>
        </p:pic>
        <p:grpSp>
          <p:nvGrpSpPr>
            <p:cNvPr id="37" name="Group 36">
              <a:extLst>
                <a:ext uri="{FF2B5EF4-FFF2-40B4-BE49-F238E27FC236}">
                  <a16:creationId xmlns:a16="http://schemas.microsoft.com/office/drawing/2014/main" id="{A00F0522-46EF-D7E1-AD1B-195159A9622F}"/>
                </a:ext>
              </a:extLst>
            </p:cNvPr>
            <p:cNvGrpSpPr/>
            <p:nvPr/>
          </p:nvGrpSpPr>
          <p:grpSpPr>
            <a:xfrm>
              <a:off x="1602377" y="2874504"/>
              <a:ext cx="2908663" cy="196740"/>
              <a:chOff x="1602377" y="2874504"/>
              <a:chExt cx="2908663" cy="196740"/>
            </a:xfrm>
          </p:grpSpPr>
          <p:cxnSp>
            <p:nvCxnSpPr>
              <p:cNvPr id="10" name="Straight Connector 9">
                <a:extLst>
                  <a:ext uri="{FF2B5EF4-FFF2-40B4-BE49-F238E27FC236}">
                    <a16:creationId xmlns:a16="http://schemas.microsoft.com/office/drawing/2014/main" id="{502E58BC-942A-F434-99A3-034C96B9A288}"/>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5CE2762-2732-A3C4-97A0-931812DE021A}"/>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D92656AD-B8F1-A0C1-40D9-D89D1CF5ED7C}"/>
                </a:ext>
              </a:extLst>
            </p:cNvPr>
            <p:cNvCxnSpPr>
              <a:cxnSpLocks/>
            </p:cNvCxnSpPr>
            <p:nvPr/>
          </p:nvCxnSpPr>
          <p:spPr>
            <a:xfrm flipH="1" flipV="1">
              <a:off x="4554585" y="1324129"/>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22510E1-65A5-54AC-7E3C-D217457D937D}"/>
                </a:ext>
              </a:extLst>
            </p:cNvPr>
            <p:cNvGrpSpPr/>
            <p:nvPr/>
          </p:nvGrpSpPr>
          <p:grpSpPr>
            <a:xfrm>
              <a:off x="1602377" y="4894893"/>
              <a:ext cx="2908663" cy="196740"/>
              <a:chOff x="1602377" y="2874504"/>
              <a:chExt cx="2908663" cy="196740"/>
            </a:xfrm>
          </p:grpSpPr>
          <p:cxnSp>
            <p:nvCxnSpPr>
              <p:cNvPr id="15" name="Straight Connector 14">
                <a:extLst>
                  <a:ext uri="{FF2B5EF4-FFF2-40B4-BE49-F238E27FC236}">
                    <a16:creationId xmlns:a16="http://schemas.microsoft.com/office/drawing/2014/main" id="{378EA019-FFBD-0F34-04E7-A826DD47320B}"/>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3CCA908-BB47-6D9E-1B93-F99937F6D646}"/>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1477D5F-A39B-5650-4415-5629BE9A1F4E}"/>
                </a:ext>
              </a:extLst>
            </p:cNvPr>
            <p:cNvGrpSpPr/>
            <p:nvPr/>
          </p:nvGrpSpPr>
          <p:grpSpPr>
            <a:xfrm rot="10800000">
              <a:off x="7911734" y="2879961"/>
              <a:ext cx="2908663" cy="196740"/>
              <a:chOff x="1602377" y="2891922"/>
              <a:chExt cx="2908663" cy="196740"/>
            </a:xfrm>
          </p:grpSpPr>
          <p:cxnSp>
            <p:nvCxnSpPr>
              <p:cNvPr id="18" name="Straight Connector 17">
                <a:extLst>
                  <a:ext uri="{FF2B5EF4-FFF2-40B4-BE49-F238E27FC236}">
                    <a16:creationId xmlns:a16="http://schemas.microsoft.com/office/drawing/2014/main" id="{A05F072E-C0F6-5E72-5BB4-368C8CD5009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FC74912-7FC5-497A-0C2E-2D6751B88284}"/>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03CE428-BE57-B59D-ED95-29813CB7EC53}"/>
                </a:ext>
              </a:extLst>
            </p:cNvPr>
            <p:cNvGrpSpPr/>
            <p:nvPr/>
          </p:nvGrpSpPr>
          <p:grpSpPr>
            <a:xfrm rot="10800000">
              <a:off x="7911734" y="4894893"/>
              <a:ext cx="2908663" cy="196740"/>
              <a:chOff x="1602377" y="2891922"/>
              <a:chExt cx="2908663" cy="196740"/>
            </a:xfrm>
          </p:grpSpPr>
          <p:cxnSp>
            <p:nvCxnSpPr>
              <p:cNvPr id="21" name="Straight Connector 20">
                <a:extLst>
                  <a:ext uri="{FF2B5EF4-FFF2-40B4-BE49-F238E27FC236}">
                    <a16:creationId xmlns:a16="http://schemas.microsoft.com/office/drawing/2014/main" id="{1DE6FDB8-7AAC-9B52-9CA0-E297C2915EC9}"/>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52458D8-94FC-E88E-5E00-EEEB8BBA7B9E}"/>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910D9F-E889-81B2-030D-A1204BD50AC2}"/>
                </a:ext>
              </a:extLst>
            </p:cNvPr>
            <p:cNvGrpSpPr/>
            <p:nvPr/>
          </p:nvGrpSpPr>
          <p:grpSpPr>
            <a:xfrm rot="10800000">
              <a:off x="7876898" y="6210204"/>
              <a:ext cx="2943499" cy="196740"/>
              <a:chOff x="1602377" y="2891922"/>
              <a:chExt cx="2943499" cy="196740"/>
            </a:xfrm>
          </p:grpSpPr>
          <p:cxnSp>
            <p:nvCxnSpPr>
              <p:cNvPr id="24" name="Straight Connector 23">
                <a:extLst>
                  <a:ext uri="{FF2B5EF4-FFF2-40B4-BE49-F238E27FC236}">
                    <a16:creationId xmlns:a16="http://schemas.microsoft.com/office/drawing/2014/main" id="{CB061F81-2573-9289-4FFA-F59EDD7B5942}"/>
                  </a:ext>
                </a:extLst>
              </p:cNvPr>
              <p:cNvCxnSpPr>
                <a:cxnSpLocks/>
              </p:cNvCxnSpPr>
              <p:nvPr/>
            </p:nvCxnSpPr>
            <p:spPr>
              <a:xfrm rot="10800000" flipV="1">
                <a:off x="1767840" y="2975296"/>
                <a:ext cx="2778036" cy="1174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3F2E56F-FF9A-3BD9-8A60-B42879D59A71}"/>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BB27CDB4-DB21-33A3-FE97-96993F246F67}"/>
                </a:ext>
              </a:extLst>
            </p:cNvPr>
            <p:cNvGrpSpPr/>
            <p:nvPr/>
          </p:nvGrpSpPr>
          <p:grpSpPr>
            <a:xfrm rot="10800000">
              <a:off x="7911734" y="1234468"/>
              <a:ext cx="2908663" cy="196740"/>
              <a:chOff x="1602377" y="2891922"/>
              <a:chExt cx="2908663" cy="196740"/>
            </a:xfrm>
          </p:grpSpPr>
          <p:cxnSp>
            <p:nvCxnSpPr>
              <p:cNvPr id="28" name="Straight Connector 27">
                <a:extLst>
                  <a:ext uri="{FF2B5EF4-FFF2-40B4-BE49-F238E27FC236}">
                    <a16:creationId xmlns:a16="http://schemas.microsoft.com/office/drawing/2014/main" id="{4AC4609F-CF3A-4A6B-ABBF-B2376733198F}"/>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8693E03-106A-6446-1C4B-C8C0DAF54233}"/>
                  </a:ext>
                </a:extLst>
              </p:cNvPr>
              <p:cNvSpPr/>
              <p:nvPr/>
            </p:nvSpPr>
            <p:spPr>
              <a:xfrm>
                <a:off x="1602377" y="2891922"/>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DF4D9D8B-BA0A-A853-BF22-D70EBC19081F}"/>
                </a:ext>
              </a:extLst>
            </p:cNvPr>
            <p:cNvGrpSpPr/>
            <p:nvPr/>
          </p:nvGrpSpPr>
          <p:grpSpPr>
            <a:xfrm>
              <a:off x="1602377" y="1221143"/>
              <a:ext cx="2978332" cy="196740"/>
              <a:chOff x="1602377" y="2874504"/>
              <a:chExt cx="2978332" cy="196740"/>
            </a:xfrm>
          </p:grpSpPr>
          <p:cxnSp>
            <p:nvCxnSpPr>
              <p:cNvPr id="31" name="Straight Connector 30">
                <a:extLst>
                  <a:ext uri="{FF2B5EF4-FFF2-40B4-BE49-F238E27FC236}">
                    <a16:creationId xmlns:a16="http://schemas.microsoft.com/office/drawing/2014/main" id="{9281C004-FD9C-AA54-DBE4-1B85A9774241}"/>
                  </a:ext>
                </a:extLst>
              </p:cNvPr>
              <p:cNvCxnSpPr>
                <a:cxnSpLocks/>
              </p:cNvCxnSpPr>
              <p:nvPr/>
            </p:nvCxnSpPr>
            <p:spPr>
              <a:xfrm flipH="1">
                <a:off x="1767840" y="2986199"/>
                <a:ext cx="2812869" cy="841"/>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E485F55-F83F-6180-4CC5-DB110AD66AA5}"/>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B880E19-2A31-46BB-C917-8E232A5CB0BB}"/>
                </a:ext>
              </a:extLst>
            </p:cNvPr>
            <p:cNvGrpSpPr/>
            <p:nvPr/>
          </p:nvGrpSpPr>
          <p:grpSpPr>
            <a:xfrm>
              <a:off x="1602377" y="6245041"/>
              <a:ext cx="2908663" cy="196740"/>
              <a:chOff x="1602377" y="2874504"/>
              <a:chExt cx="2908663" cy="196740"/>
            </a:xfrm>
          </p:grpSpPr>
          <p:cxnSp>
            <p:nvCxnSpPr>
              <p:cNvPr id="34" name="Straight Connector 33">
                <a:extLst>
                  <a:ext uri="{FF2B5EF4-FFF2-40B4-BE49-F238E27FC236}">
                    <a16:creationId xmlns:a16="http://schemas.microsoft.com/office/drawing/2014/main" id="{FE769B5E-5D2A-7E17-26E1-9110E35D7BD6}"/>
                  </a:ext>
                </a:extLst>
              </p:cNvPr>
              <p:cNvCxnSpPr>
                <a:cxnSpLocks/>
              </p:cNvCxnSpPr>
              <p:nvPr/>
            </p:nvCxnSpPr>
            <p:spPr>
              <a:xfrm flipH="1">
                <a:off x="1767840" y="2987040"/>
                <a:ext cx="2743200" cy="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9EFDC2A-B6EA-C57B-0933-132F25607813}"/>
                  </a:ext>
                </a:extLst>
              </p:cNvPr>
              <p:cNvSpPr/>
              <p:nvPr/>
            </p:nvSpPr>
            <p:spPr>
              <a:xfrm>
                <a:off x="1602377" y="2874504"/>
                <a:ext cx="165463" cy="196740"/>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08BB0D75-6D86-4607-D6B4-4D8F0B9CB33F}"/>
                </a:ext>
              </a:extLst>
            </p:cNvPr>
            <p:cNvCxnSpPr>
              <a:cxnSpLocks/>
            </p:cNvCxnSpPr>
            <p:nvPr/>
          </p:nvCxnSpPr>
          <p:spPr>
            <a:xfrm flipH="1" flipV="1">
              <a:off x="6788326" y="5551213"/>
              <a:ext cx="1114699" cy="781066"/>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3D71CC-C0FF-4CE0-6440-ADD1BD853970}"/>
                </a:ext>
              </a:extLst>
            </p:cNvPr>
            <p:cNvCxnSpPr>
              <a:cxnSpLocks/>
            </p:cNvCxnSpPr>
            <p:nvPr/>
          </p:nvCxnSpPr>
          <p:spPr>
            <a:xfrm flipH="1">
              <a:off x="4467495" y="5755105"/>
              <a:ext cx="892635" cy="614507"/>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14D0D3F-A1DC-2099-3860-7EE3ACE469EC}"/>
                </a:ext>
              </a:extLst>
            </p:cNvPr>
            <p:cNvCxnSpPr>
              <a:cxnSpLocks/>
            </p:cNvCxnSpPr>
            <p:nvPr/>
          </p:nvCxnSpPr>
          <p:spPr>
            <a:xfrm flipH="1">
              <a:off x="6877245" y="1327072"/>
              <a:ext cx="1049730" cy="722654"/>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FFA820DC-1CD2-C5E9-25FF-730C5EA0F733}"/>
                </a:ext>
              </a:extLst>
            </p:cNvPr>
            <p:cNvSpPr/>
            <p:nvPr/>
          </p:nvSpPr>
          <p:spPr>
            <a:xfrm>
              <a:off x="4001594" y="1832730"/>
              <a:ext cx="4419596" cy="4215600"/>
            </a:xfrm>
            <a:custGeom>
              <a:avLst/>
              <a:gdLst>
                <a:gd name="connsiteX0" fmla="*/ 2209793 w 4419596"/>
                <a:gd name="connsiteY0" fmla="*/ 840662 h 4215600"/>
                <a:gd name="connsiteX1" fmla="*/ 892627 w 4419596"/>
                <a:gd name="connsiteY1" fmla="*/ 2107616 h 4215600"/>
                <a:gd name="connsiteX2" fmla="*/ 2209793 w 4419596"/>
                <a:gd name="connsiteY2" fmla="*/ 3374570 h 4215600"/>
                <a:gd name="connsiteX3" fmla="*/ 3526959 w 4419596"/>
                <a:gd name="connsiteY3" fmla="*/ 2107616 h 4215600"/>
                <a:gd name="connsiteX4" fmla="*/ 2209793 w 4419596"/>
                <a:gd name="connsiteY4" fmla="*/ 840662 h 4215600"/>
                <a:gd name="connsiteX5" fmla="*/ 2209798 w 4419596"/>
                <a:gd name="connsiteY5" fmla="*/ 0 h 4215600"/>
                <a:gd name="connsiteX6" fmla="*/ 4419596 w 4419596"/>
                <a:gd name="connsiteY6" fmla="*/ 2107800 h 4215600"/>
                <a:gd name="connsiteX7" fmla="*/ 2209798 w 4419596"/>
                <a:gd name="connsiteY7" fmla="*/ 4215600 h 4215600"/>
                <a:gd name="connsiteX8" fmla="*/ 0 w 4419596"/>
                <a:gd name="connsiteY8" fmla="*/ 2107800 h 4215600"/>
                <a:gd name="connsiteX9" fmla="*/ 2209798 w 4419596"/>
                <a:gd name="connsiteY9" fmla="*/ 0 h 42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596" h="4215600">
                  <a:moveTo>
                    <a:pt x="2209793" y="840662"/>
                  </a:moveTo>
                  <a:cubicBezTo>
                    <a:pt x="1482342" y="840662"/>
                    <a:pt x="892627" y="1407897"/>
                    <a:pt x="892627" y="2107616"/>
                  </a:cubicBezTo>
                  <a:cubicBezTo>
                    <a:pt x="892627" y="2807335"/>
                    <a:pt x="1482342" y="3374570"/>
                    <a:pt x="2209793" y="3374570"/>
                  </a:cubicBezTo>
                  <a:cubicBezTo>
                    <a:pt x="2937244" y="3374570"/>
                    <a:pt x="3526959" y="2807335"/>
                    <a:pt x="3526959" y="2107616"/>
                  </a:cubicBezTo>
                  <a:cubicBezTo>
                    <a:pt x="3526959" y="1407897"/>
                    <a:pt x="2937244" y="840662"/>
                    <a:pt x="2209793" y="840662"/>
                  </a:cubicBezTo>
                  <a:close/>
                  <a:moveTo>
                    <a:pt x="2209798" y="0"/>
                  </a:moveTo>
                  <a:cubicBezTo>
                    <a:pt x="3430236" y="0"/>
                    <a:pt x="4419596" y="943694"/>
                    <a:pt x="4419596" y="2107800"/>
                  </a:cubicBezTo>
                  <a:cubicBezTo>
                    <a:pt x="4419596" y="3271906"/>
                    <a:pt x="3430236" y="4215600"/>
                    <a:pt x="2209798" y="4215600"/>
                  </a:cubicBezTo>
                  <a:cubicBezTo>
                    <a:pt x="989360" y="4215600"/>
                    <a:pt x="0" y="3271906"/>
                    <a:pt x="0" y="2107800"/>
                  </a:cubicBezTo>
                  <a:cubicBezTo>
                    <a:pt x="0" y="943694"/>
                    <a:pt x="989360" y="0"/>
                    <a:pt x="2209798" y="0"/>
                  </a:cubicBezTo>
                  <a:close/>
                </a:path>
              </a:pathLst>
            </a:custGeom>
            <a:solidFill>
              <a:schemeClr val="accent5">
                <a:lumMod val="60000"/>
                <a:lumOff val="4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Graphic 5">
            <a:extLst>
              <a:ext uri="{FF2B5EF4-FFF2-40B4-BE49-F238E27FC236}">
                <a16:creationId xmlns:a16="http://schemas.microsoft.com/office/drawing/2014/main" id="{918313CD-096D-A02F-E4B8-43706D2D69D5}"/>
              </a:ext>
            </a:extLst>
          </p:cNvPr>
          <p:cNvSpPr>
            <a:spLocks noChangeAspect="1"/>
          </p:cNvSpPr>
          <p:nvPr/>
        </p:nvSpPr>
        <p:spPr>
          <a:xfrm>
            <a:off x="652561" y="1986413"/>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64" name="Rectangle: Rounded Corners 63">
            <a:extLst>
              <a:ext uri="{FF2B5EF4-FFF2-40B4-BE49-F238E27FC236}">
                <a16:creationId xmlns:a16="http://schemas.microsoft.com/office/drawing/2014/main" id="{6D090043-F055-0827-172E-99BE513871C2}"/>
              </a:ext>
            </a:extLst>
          </p:cNvPr>
          <p:cNvSpPr/>
          <p:nvPr/>
        </p:nvSpPr>
        <p:spPr>
          <a:xfrm>
            <a:off x="768054" y="1905685"/>
            <a:ext cx="3485730" cy="580933"/>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Graphic 5">
            <a:extLst>
              <a:ext uri="{FF2B5EF4-FFF2-40B4-BE49-F238E27FC236}">
                <a16:creationId xmlns:a16="http://schemas.microsoft.com/office/drawing/2014/main" id="{443EFF7B-4220-7422-98DE-A4963F44DA38}"/>
              </a:ext>
            </a:extLst>
          </p:cNvPr>
          <p:cNvSpPr>
            <a:spLocks noChangeAspect="1"/>
          </p:cNvSpPr>
          <p:nvPr/>
        </p:nvSpPr>
        <p:spPr>
          <a:xfrm>
            <a:off x="164871" y="3867298"/>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dirty="0">
              <a:solidFill>
                <a:schemeClr val="accent5">
                  <a:lumMod val="60000"/>
                  <a:lumOff val="40000"/>
                </a:schemeClr>
              </a:solidFill>
            </a:endParaRPr>
          </a:p>
        </p:txBody>
      </p:sp>
      <p:sp>
        <p:nvSpPr>
          <p:cNvPr id="68" name="Rectangle: Rounded Corners 67">
            <a:extLst>
              <a:ext uri="{FF2B5EF4-FFF2-40B4-BE49-F238E27FC236}">
                <a16:creationId xmlns:a16="http://schemas.microsoft.com/office/drawing/2014/main" id="{86C990CE-5CC2-F81B-6DB9-DA228F747D7A}"/>
              </a:ext>
            </a:extLst>
          </p:cNvPr>
          <p:cNvSpPr/>
          <p:nvPr/>
        </p:nvSpPr>
        <p:spPr>
          <a:xfrm>
            <a:off x="280364" y="3693167"/>
            <a:ext cx="3485730" cy="585389"/>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Graphic 5">
            <a:extLst>
              <a:ext uri="{FF2B5EF4-FFF2-40B4-BE49-F238E27FC236}">
                <a16:creationId xmlns:a16="http://schemas.microsoft.com/office/drawing/2014/main" id="{8410B001-D27E-AD23-47B7-2D51CEE3EDDB}"/>
              </a:ext>
            </a:extLst>
          </p:cNvPr>
          <p:cNvSpPr>
            <a:spLocks noChangeAspect="1"/>
          </p:cNvSpPr>
          <p:nvPr/>
        </p:nvSpPr>
        <p:spPr>
          <a:xfrm>
            <a:off x="652561" y="5572985"/>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2" name="Rectangle: Rounded Corners 71">
            <a:extLst>
              <a:ext uri="{FF2B5EF4-FFF2-40B4-BE49-F238E27FC236}">
                <a16:creationId xmlns:a16="http://schemas.microsoft.com/office/drawing/2014/main" id="{6B61C99C-ADBC-66D9-1FC6-D8FA35B88E7F}"/>
              </a:ext>
            </a:extLst>
          </p:cNvPr>
          <p:cNvSpPr/>
          <p:nvPr/>
        </p:nvSpPr>
        <p:spPr>
          <a:xfrm>
            <a:off x="768054" y="5316677"/>
            <a:ext cx="3485730" cy="645459"/>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0D6F2C5-DEF5-95D3-E861-65DB7ACE9B88}"/>
              </a:ext>
            </a:extLst>
          </p:cNvPr>
          <p:cNvSpPr txBox="1"/>
          <p:nvPr/>
        </p:nvSpPr>
        <p:spPr>
          <a:xfrm>
            <a:off x="906022" y="1948152"/>
            <a:ext cx="3306637"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Downloading dataset and gathering data from various sources. </a:t>
            </a:r>
          </a:p>
        </p:txBody>
      </p:sp>
      <p:sp>
        <p:nvSpPr>
          <p:cNvPr id="74" name="TextBox 73">
            <a:extLst>
              <a:ext uri="{FF2B5EF4-FFF2-40B4-BE49-F238E27FC236}">
                <a16:creationId xmlns:a16="http://schemas.microsoft.com/office/drawing/2014/main" id="{063B509C-B981-E510-D661-B78277512EF6}"/>
              </a:ext>
            </a:extLst>
          </p:cNvPr>
          <p:cNvSpPr txBox="1"/>
          <p:nvPr/>
        </p:nvSpPr>
        <p:spPr>
          <a:xfrm>
            <a:off x="555637" y="3736110"/>
            <a:ext cx="3241418"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Cleaning the dataset to remove any inconsistencies, errors, or outliers </a:t>
            </a:r>
          </a:p>
        </p:txBody>
      </p:sp>
      <p:sp>
        <p:nvSpPr>
          <p:cNvPr id="75" name="TextBox 74">
            <a:extLst>
              <a:ext uri="{FF2B5EF4-FFF2-40B4-BE49-F238E27FC236}">
                <a16:creationId xmlns:a16="http://schemas.microsoft.com/office/drawing/2014/main" id="{182C122E-2CFD-8ADB-9460-F505A2C4548E}"/>
              </a:ext>
            </a:extLst>
          </p:cNvPr>
          <p:cNvSpPr txBox="1"/>
          <p:nvPr/>
        </p:nvSpPr>
        <p:spPr>
          <a:xfrm>
            <a:off x="993949" y="5344362"/>
            <a:ext cx="3282677"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Combination of data from different sources into a single dataset for analysis.</a:t>
            </a:r>
          </a:p>
        </p:txBody>
      </p:sp>
      <p:sp>
        <p:nvSpPr>
          <p:cNvPr id="78" name="Graphic 5">
            <a:extLst>
              <a:ext uri="{FF2B5EF4-FFF2-40B4-BE49-F238E27FC236}">
                <a16:creationId xmlns:a16="http://schemas.microsoft.com/office/drawing/2014/main" id="{72204E51-F556-8D2E-808B-7AA029EA3CE6}"/>
              </a:ext>
            </a:extLst>
          </p:cNvPr>
          <p:cNvSpPr>
            <a:spLocks noChangeAspect="1"/>
          </p:cNvSpPr>
          <p:nvPr/>
        </p:nvSpPr>
        <p:spPr>
          <a:xfrm rot="10800000">
            <a:off x="11276915" y="201350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79" name="Rectangle: Rounded Corners 78">
            <a:extLst>
              <a:ext uri="{FF2B5EF4-FFF2-40B4-BE49-F238E27FC236}">
                <a16:creationId xmlns:a16="http://schemas.microsoft.com/office/drawing/2014/main" id="{0EAB28CB-0B35-96F3-1214-59FCB3216CEF}"/>
              </a:ext>
            </a:extLst>
          </p:cNvPr>
          <p:cNvSpPr/>
          <p:nvPr/>
        </p:nvSpPr>
        <p:spPr>
          <a:xfrm rot="10800000">
            <a:off x="7901587" y="1841749"/>
            <a:ext cx="3485730" cy="64199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5BD32BA-27D1-B3FD-1D92-E3FCB96C3522}"/>
              </a:ext>
            </a:extLst>
          </p:cNvPr>
          <p:cNvSpPr txBox="1"/>
          <p:nvPr/>
        </p:nvSpPr>
        <p:spPr>
          <a:xfrm>
            <a:off x="8015913" y="1905686"/>
            <a:ext cx="3360129"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Geographic data retrieval from air quality monitoring stations.</a:t>
            </a:r>
          </a:p>
        </p:txBody>
      </p:sp>
      <p:sp>
        <p:nvSpPr>
          <p:cNvPr id="82" name="Graphic 5">
            <a:extLst>
              <a:ext uri="{FF2B5EF4-FFF2-40B4-BE49-F238E27FC236}">
                <a16:creationId xmlns:a16="http://schemas.microsoft.com/office/drawing/2014/main" id="{381D6759-0A41-06DF-09DA-A1F780824733}"/>
              </a:ext>
            </a:extLst>
          </p:cNvPr>
          <p:cNvSpPr>
            <a:spLocks noChangeAspect="1"/>
          </p:cNvSpPr>
          <p:nvPr/>
        </p:nvSpPr>
        <p:spPr>
          <a:xfrm rot="10800000">
            <a:off x="11790734" y="3723129"/>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3" name="Rectangle: Rounded Corners 82">
            <a:extLst>
              <a:ext uri="{FF2B5EF4-FFF2-40B4-BE49-F238E27FC236}">
                <a16:creationId xmlns:a16="http://schemas.microsoft.com/office/drawing/2014/main" id="{CBFFD032-982A-1C10-71C8-A636F2844C14}"/>
              </a:ext>
            </a:extLst>
          </p:cNvPr>
          <p:cNvSpPr/>
          <p:nvPr/>
        </p:nvSpPr>
        <p:spPr>
          <a:xfrm rot="10800000">
            <a:off x="8415406" y="3545193"/>
            <a:ext cx="3485730" cy="704768"/>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Graphic 5">
            <a:extLst>
              <a:ext uri="{FF2B5EF4-FFF2-40B4-BE49-F238E27FC236}">
                <a16:creationId xmlns:a16="http://schemas.microsoft.com/office/drawing/2014/main" id="{E5878AF7-400A-D21D-B61B-962F4CD346D6}"/>
              </a:ext>
            </a:extLst>
          </p:cNvPr>
          <p:cNvSpPr>
            <a:spLocks noChangeAspect="1"/>
          </p:cNvSpPr>
          <p:nvPr/>
        </p:nvSpPr>
        <p:spPr>
          <a:xfrm rot="10800000">
            <a:off x="11320460" y="5533437"/>
            <a:ext cx="225895" cy="237564"/>
          </a:xfrm>
          <a:custGeom>
            <a:avLst/>
            <a:gdLst>
              <a:gd name="connsiteX0" fmla="*/ 2551462 w 6106822"/>
              <a:gd name="connsiteY0" fmla="*/ 192733 h 6857407"/>
              <a:gd name="connsiteX1" fmla="*/ 2922956 w 6106822"/>
              <a:gd name="connsiteY1" fmla="*/ 13711 h 6857407"/>
              <a:gd name="connsiteX2" fmla="*/ 3183853 w 6106822"/>
              <a:gd name="connsiteY2" fmla="*/ 13711 h 6857407"/>
              <a:gd name="connsiteX3" fmla="*/ 3555346 w 6106822"/>
              <a:gd name="connsiteY3" fmla="*/ 192733 h 6857407"/>
              <a:gd name="connsiteX4" fmla="*/ 5604880 w 6106822"/>
              <a:gd name="connsiteY4" fmla="*/ 1376024 h 6857407"/>
              <a:gd name="connsiteX5" fmla="*/ 5945658 w 6106822"/>
              <a:gd name="connsiteY5" fmla="*/ 1608234 h 6857407"/>
              <a:gd name="connsiteX6" fmla="*/ 6076106 w 6106822"/>
              <a:gd name="connsiteY6" fmla="*/ 1834180 h 6857407"/>
              <a:gd name="connsiteX7" fmla="*/ 6106822 w 6106822"/>
              <a:gd name="connsiteY7" fmla="*/ 2245414 h 6857407"/>
              <a:gd name="connsiteX8" fmla="*/ 6106822 w 6106822"/>
              <a:gd name="connsiteY8" fmla="*/ 4611982 h 6857407"/>
              <a:gd name="connsiteX9" fmla="*/ 6076106 w 6106822"/>
              <a:gd name="connsiteY9" fmla="*/ 5023244 h 6857407"/>
              <a:gd name="connsiteX10" fmla="*/ 5945658 w 6106822"/>
              <a:gd name="connsiteY10" fmla="*/ 5249180 h 6857407"/>
              <a:gd name="connsiteX11" fmla="*/ 5604880 w 6106822"/>
              <a:gd name="connsiteY11" fmla="*/ 5481391 h 6857407"/>
              <a:gd name="connsiteX12" fmla="*/ 3555346 w 6106822"/>
              <a:gd name="connsiteY12" fmla="*/ 6664669 h 6857407"/>
              <a:gd name="connsiteX13" fmla="*/ 3183853 w 6106822"/>
              <a:gd name="connsiteY13" fmla="*/ 6843689 h 6857407"/>
              <a:gd name="connsiteX14" fmla="*/ 2922956 w 6106822"/>
              <a:gd name="connsiteY14" fmla="*/ 6843689 h 6857407"/>
              <a:gd name="connsiteX15" fmla="*/ 2551462 w 6106822"/>
              <a:gd name="connsiteY15" fmla="*/ 6664669 h 6857407"/>
              <a:gd name="connsiteX16" fmla="*/ 501941 w 6106822"/>
              <a:gd name="connsiteY16" fmla="*/ 5481391 h 6857407"/>
              <a:gd name="connsiteX17" fmla="*/ 161158 w 6106822"/>
              <a:gd name="connsiteY17" fmla="*/ 5249180 h 6857407"/>
              <a:gd name="connsiteX18" fmla="*/ 30708 w 6106822"/>
              <a:gd name="connsiteY18" fmla="*/ 5023244 h 6857407"/>
              <a:gd name="connsiteX19" fmla="*/ 0 w 6106822"/>
              <a:gd name="connsiteY19" fmla="*/ 4611982 h 6857407"/>
              <a:gd name="connsiteX20" fmla="*/ 0 w 6106822"/>
              <a:gd name="connsiteY20" fmla="*/ 2245414 h 6857407"/>
              <a:gd name="connsiteX21" fmla="*/ 30708 w 6106822"/>
              <a:gd name="connsiteY21" fmla="*/ 1834180 h 6857407"/>
              <a:gd name="connsiteX22" fmla="*/ 161158 w 6106822"/>
              <a:gd name="connsiteY22" fmla="*/ 1608234 h 6857407"/>
              <a:gd name="connsiteX23" fmla="*/ 501941 w 6106822"/>
              <a:gd name="connsiteY23" fmla="*/ 1376024 h 6857407"/>
              <a:gd name="connsiteX24" fmla="*/ 2551462 w 6106822"/>
              <a:gd name="connsiteY24" fmla="*/ 192733 h 685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6822" h="6857407">
                <a:moveTo>
                  <a:pt x="2551462" y="192733"/>
                </a:moveTo>
                <a:cubicBezTo>
                  <a:pt x="2734322" y="87159"/>
                  <a:pt x="2825751" y="34372"/>
                  <a:pt x="2922956" y="13711"/>
                </a:cubicBezTo>
                <a:cubicBezTo>
                  <a:pt x="3008960" y="-4570"/>
                  <a:pt x="3097849" y="-4570"/>
                  <a:pt x="3183853" y="13711"/>
                </a:cubicBezTo>
                <a:cubicBezTo>
                  <a:pt x="3281058" y="34372"/>
                  <a:pt x="3372487" y="87159"/>
                  <a:pt x="3555346" y="192733"/>
                </a:cubicBezTo>
                <a:lnTo>
                  <a:pt x="5604880" y="1376024"/>
                </a:lnTo>
                <a:cubicBezTo>
                  <a:pt x="5787739" y="1481597"/>
                  <a:pt x="5879169" y="1534385"/>
                  <a:pt x="5945658" y="1608234"/>
                </a:cubicBezTo>
                <a:cubicBezTo>
                  <a:pt x="6004498" y="1673577"/>
                  <a:pt x="6048918" y="1750557"/>
                  <a:pt x="6076106" y="1834180"/>
                </a:cubicBezTo>
                <a:cubicBezTo>
                  <a:pt x="6106822" y="1928691"/>
                  <a:pt x="6106822" y="2034264"/>
                  <a:pt x="6106822" y="2245414"/>
                </a:cubicBezTo>
                <a:lnTo>
                  <a:pt x="6106822" y="4611982"/>
                </a:lnTo>
                <a:cubicBezTo>
                  <a:pt x="6106822" y="4823154"/>
                  <a:pt x="6106822" y="4928724"/>
                  <a:pt x="6076106" y="5023244"/>
                </a:cubicBezTo>
                <a:cubicBezTo>
                  <a:pt x="6048918" y="5106838"/>
                  <a:pt x="6004498" y="5183815"/>
                  <a:pt x="5945658" y="5249180"/>
                </a:cubicBezTo>
                <a:cubicBezTo>
                  <a:pt x="5879169" y="5323036"/>
                  <a:pt x="5787739" y="5375821"/>
                  <a:pt x="5604880" y="5481391"/>
                </a:cubicBezTo>
                <a:lnTo>
                  <a:pt x="3555346" y="6664669"/>
                </a:lnTo>
                <a:cubicBezTo>
                  <a:pt x="3372487" y="6770239"/>
                  <a:pt x="3281058" y="6823024"/>
                  <a:pt x="3183853" y="6843689"/>
                </a:cubicBezTo>
                <a:cubicBezTo>
                  <a:pt x="3097849" y="6861981"/>
                  <a:pt x="3008960" y="6861981"/>
                  <a:pt x="2922956" y="6843689"/>
                </a:cubicBezTo>
                <a:cubicBezTo>
                  <a:pt x="2825751" y="6823024"/>
                  <a:pt x="2734322" y="6770239"/>
                  <a:pt x="2551462" y="6664669"/>
                </a:cubicBezTo>
                <a:lnTo>
                  <a:pt x="501941" y="5481391"/>
                </a:lnTo>
                <a:cubicBezTo>
                  <a:pt x="319082" y="5375821"/>
                  <a:pt x="227653" y="5323036"/>
                  <a:pt x="161158" y="5249180"/>
                </a:cubicBezTo>
                <a:cubicBezTo>
                  <a:pt x="102323" y="5183815"/>
                  <a:pt x="57879" y="5106838"/>
                  <a:pt x="30708" y="5023244"/>
                </a:cubicBezTo>
                <a:cubicBezTo>
                  <a:pt x="0" y="4928724"/>
                  <a:pt x="0" y="4823154"/>
                  <a:pt x="0" y="4611982"/>
                </a:cubicBezTo>
                <a:lnTo>
                  <a:pt x="0" y="2245414"/>
                </a:lnTo>
                <a:cubicBezTo>
                  <a:pt x="0" y="2034264"/>
                  <a:pt x="0" y="1928691"/>
                  <a:pt x="30708" y="1834180"/>
                </a:cubicBezTo>
                <a:cubicBezTo>
                  <a:pt x="57879" y="1750557"/>
                  <a:pt x="102323" y="1673577"/>
                  <a:pt x="161158" y="1608234"/>
                </a:cubicBezTo>
                <a:cubicBezTo>
                  <a:pt x="227653" y="1534385"/>
                  <a:pt x="319082" y="1481597"/>
                  <a:pt x="501941" y="1376024"/>
                </a:cubicBezTo>
                <a:lnTo>
                  <a:pt x="2551462" y="192733"/>
                </a:lnTo>
                <a:close/>
              </a:path>
            </a:pathLst>
          </a:custGeom>
          <a:solidFill>
            <a:schemeClr val="accent5">
              <a:lumMod val="60000"/>
              <a:lumOff val="40000"/>
            </a:schemeClr>
          </a:solidFill>
          <a:ln w="3120" cap="flat">
            <a:noFill/>
            <a:prstDash val="solid"/>
            <a:miter/>
          </a:ln>
        </p:spPr>
        <p:txBody>
          <a:bodyPr rtlCol="0" anchor="ctr"/>
          <a:lstStyle/>
          <a:p>
            <a:endParaRPr lang="en-US">
              <a:solidFill>
                <a:schemeClr val="accent5">
                  <a:lumMod val="60000"/>
                  <a:lumOff val="40000"/>
                </a:schemeClr>
              </a:solidFill>
            </a:endParaRPr>
          </a:p>
        </p:txBody>
      </p:sp>
      <p:sp>
        <p:nvSpPr>
          <p:cNvPr id="86" name="Rectangle: Rounded Corners 85">
            <a:extLst>
              <a:ext uri="{FF2B5EF4-FFF2-40B4-BE49-F238E27FC236}">
                <a16:creationId xmlns:a16="http://schemas.microsoft.com/office/drawing/2014/main" id="{A0976E9C-3726-D0FD-D578-EC2B3280C269}"/>
              </a:ext>
            </a:extLst>
          </p:cNvPr>
          <p:cNvSpPr/>
          <p:nvPr/>
        </p:nvSpPr>
        <p:spPr>
          <a:xfrm rot="10800000">
            <a:off x="7953112" y="5312116"/>
            <a:ext cx="3485730" cy="808105"/>
          </a:xfrm>
          <a:prstGeom prst="roundRect">
            <a:avLst>
              <a:gd name="adj" fmla="val 1844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95AF576-B662-CC7E-798C-27567F6BF55D}"/>
              </a:ext>
            </a:extLst>
          </p:cNvPr>
          <p:cNvSpPr txBox="1"/>
          <p:nvPr/>
        </p:nvSpPr>
        <p:spPr>
          <a:xfrm>
            <a:off x="8378002" y="3620357"/>
            <a:ext cx="3444226"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Selection of features or variables that could affect air quality.</a:t>
            </a:r>
          </a:p>
        </p:txBody>
      </p:sp>
      <p:sp>
        <p:nvSpPr>
          <p:cNvPr id="80" name="TextBox 79">
            <a:extLst>
              <a:ext uri="{FF2B5EF4-FFF2-40B4-BE49-F238E27FC236}">
                <a16:creationId xmlns:a16="http://schemas.microsoft.com/office/drawing/2014/main" id="{46AE84A1-58A4-932B-585E-348B3A06FC8C}"/>
              </a:ext>
            </a:extLst>
          </p:cNvPr>
          <p:cNvSpPr txBox="1"/>
          <p:nvPr/>
        </p:nvSpPr>
        <p:spPr>
          <a:xfrm>
            <a:off x="8111003" y="5438916"/>
            <a:ext cx="3276314" cy="523220"/>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Transforming and preparing the data for analysis.</a:t>
            </a:r>
          </a:p>
        </p:txBody>
      </p:sp>
      <p:sp>
        <p:nvSpPr>
          <p:cNvPr id="88" name="TextBox 87">
            <a:extLst>
              <a:ext uri="{FF2B5EF4-FFF2-40B4-BE49-F238E27FC236}">
                <a16:creationId xmlns:a16="http://schemas.microsoft.com/office/drawing/2014/main" id="{399FCA69-B05D-8181-7051-3B9353AC322F}"/>
              </a:ext>
            </a:extLst>
          </p:cNvPr>
          <p:cNvSpPr txBox="1"/>
          <p:nvPr/>
        </p:nvSpPr>
        <p:spPr>
          <a:xfrm>
            <a:off x="5220786" y="3478865"/>
            <a:ext cx="1791663" cy="923330"/>
          </a:xfrm>
          <a:prstGeom prst="rect">
            <a:avLst/>
          </a:prstGeom>
          <a:noFill/>
        </p:spPr>
        <p:txBody>
          <a:bodyPr wrap="square" rtlCol="0">
            <a:spAutoFit/>
          </a:bodyPr>
          <a:lstStyle/>
          <a:p>
            <a:pPr algn="ctr"/>
            <a:r>
              <a:rPr lang="en-US" dirty="0">
                <a:latin typeface="ADLaM Display" panose="02010000000000000000" pitchFamily="2" charset="0"/>
                <a:ea typeface="ADLaM Display" panose="02010000000000000000" pitchFamily="2" charset="0"/>
                <a:cs typeface="ADLaM Display" panose="02010000000000000000" pitchFamily="2" charset="0"/>
              </a:rPr>
              <a:t>Data Collection &amp; Cleaning</a:t>
            </a:r>
          </a:p>
        </p:txBody>
      </p: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6">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9" name="Group 8">
            <a:extLst>
              <a:ext uri="{FF2B5EF4-FFF2-40B4-BE49-F238E27FC236}">
                <a16:creationId xmlns:a16="http://schemas.microsoft.com/office/drawing/2014/main" id="{67492320-05CE-4DCA-5FD4-4BFBB4DC165D}"/>
              </a:ext>
            </a:extLst>
          </p:cNvPr>
          <p:cNvGrpSpPr/>
          <p:nvPr/>
        </p:nvGrpSpPr>
        <p:grpSpPr>
          <a:xfrm>
            <a:off x="4858366" y="2969405"/>
            <a:ext cx="2404400" cy="1982576"/>
            <a:chOff x="4914667" y="2960512"/>
            <a:chExt cx="2404400" cy="1982576"/>
          </a:xfrm>
        </p:grpSpPr>
        <p:sp>
          <p:nvSpPr>
            <p:cNvPr id="11" name="Oval 10">
              <a:extLst>
                <a:ext uri="{FF2B5EF4-FFF2-40B4-BE49-F238E27FC236}">
                  <a16:creationId xmlns:a16="http://schemas.microsoft.com/office/drawing/2014/main" id="{C1C6D0E9-D63D-1A5B-D06F-A1BB4DC69A78}"/>
                </a:ext>
              </a:extLst>
            </p:cNvPr>
            <p:cNvSpPr/>
            <p:nvPr/>
          </p:nvSpPr>
          <p:spPr>
            <a:xfrm>
              <a:off x="5440081" y="297175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3ABD79-1CD6-8E6D-DF12-7DBBFF261141}"/>
                </a:ext>
              </a:extLst>
            </p:cNvPr>
            <p:cNvSpPr/>
            <p:nvPr/>
          </p:nvSpPr>
          <p:spPr>
            <a:xfrm>
              <a:off x="6658675" y="296051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ED9254B-3C67-1FF7-2D32-CA5B773A7E42}"/>
                </a:ext>
              </a:extLst>
            </p:cNvPr>
            <p:cNvSpPr/>
            <p:nvPr/>
          </p:nvSpPr>
          <p:spPr>
            <a:xfrm>
              <a:off x="5433488"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490C0EB-C40A-E1FA-269E-E34E8F67F439}"/>
                </a:ext>
              </a:extLst>
            </p:cNvPr>
            <p:cNvSpPr/>
            <p:nvPr/>
          </p:nvSpPr>
          <p:spPr>
            <a:xfrm>
              <a:off x="6641449" y="4803113"/>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B0D89DF-F69D-4558-1480-7223AE19F037}"/>
                </a:ext>
              </a:extLst>
            </p:cNvPr>
            <p:cNvSpPr/>
            <p:nvPr/>
          </p:nvSpPr>
          <p:spPr>
            <a:xfrm>
              <a:off x="7163597" y="3801982"/>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B18F09-03B4-2306-2E7E-2766A06BB2EF}"/>
                </a:ext>
              </a:extLst>
            </p:cNvPr>
            <p:cNvSpPr/>
            <p:nvPr/>
          </p:nvSpPr>
          <p:spPr>
            <a:xfrm>
              <a:off x="4914667" y="3867298"/>
              <a:ext cx="155470" cy="139975"/>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735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8" presetClass="emph" presetSubtype="0" repeatCount="indefinite" fill="hold" nodeType="withEffect">
                                  <p:stCondLst>
                                    <p:cond delay="0"/>
                                  </p:stCondLst>
                                  <p:childTnLst>
                                    <p:animRot by="21600000">
                                      <p:cBhvr>
                                        <p:cTn id="9" dur="3000" fill="hold"/>
                                        <p:tgtEl>
                                          <p:spTgt spid="9"/>
                                        </p:tgtEl>
                                        <p:attrNameLst>
                                          <p:attrName>r</p:attrName>
                                        </p:attrNameLst>
                                      </p:cBhvr>
                                    </p:animRot>
                                  </p:childTnLst>
                                </p:cTn>
                              </p:par>
                              <p:par>
                                <p:cTn id="10" presetID="21" presetClass="entr" presetSubtype="8" repeatCount="indefinite"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8)">
                                      <p:cBhvr>
                                        <p:cTn id="12" dur="20000"/>
                                        <p:tgtEl>
                                          <p:spTgt spid="3"/>
                                        </p:tgtEl>
                                      </p:cBhvr>
                                    </p:animEffect>
                                  </p:childTnLst>
                                </p:cTn>
                              </p:par>
                              <p:par>
                                <p:cTn id="13" presetID="45" presetClass="entr" presetSubtype="0" repeatCount="indefinite"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3000"/>
                                        <p:tgtEl>
                                          <p:spTgt spid="6"/>
                                        </p:tgtEl>
                                      </p:cBhvr>
                                    </p:animEffect>
                                    <p:anim calcmode="lin" valueType="num">
                                      <p:cBhvr>
                                        <p:cTn id="16" dur="3000" fill="hold"/>
                                        <p:tgtEl>
                                          <p:spTgt spid="6"/>
                                        </p:tgtEl>
                                        <p:attrNameLst>
                                          <p:attrName>ppt_w</p:attrName>
                                        </p:attrNameLst>
                                      </p:cBhvr>
                                      <p:tavLst>
                                        <p:tav tm="0" fmla="#ppt_w*sin(2.5*pi*$)">
                                          <p:val>
                                            <p:fltVal val="0"/>
                                          </p:val>
                                        </p:tav>
                                        <p:tav tm="100000">
                                          <p:val>
                                            <p:fltVal val="1"/>
                                          </p:val>
                                        </p:tav>
                                      </p:tavLst>
                                    </p:anim>
                                    <p:anim calcmode="lin" valueType="num">
                                      <p:cBhvr>
                                        <p:cTn id="17" dur="3000" fill="hold"/>
                                        <p:tgtEl>
                                          <p:spTgt spid="6"/>
                                        </p:tgtEl>
                                        <p:attrNameLst>
                                          <p:attrName>ppt_h</p:attrName>
                                        </p:attrNameLst>
                                      </p:cBhvr>
                                      <p:tavLst>
                                        <p:tav tm="0">
                                          <p:val>
                                            <p:strVal val="#ppt_h"/>
                                          </p:val>
                                        </p:tav>
                                        <p:tav tm="100000">
                                          <p:val>
                                            <p:strVal val="#ppt_h"/>
                                          </p:val>
                                        </p:tav>
                                      </p:tavLst>
                                    </p:anim>
                                  </p:childTnLst>
                                </p:cTn>
                              </p:par>
                              <p:par>
                                <p:cTn id="18" presetID="8" presetClass="emph" presetSubtype="0" repeatCount="indefinite" fill="hold" nodeType="withEffect">
                                  <p:stCondLst>
                                    <p:cond delay="0"/>
                                  </p:stCondLst>
                                  <p:childTnLst>
                                    <p:animRot by="21600000">
                                      <p:cBhvr>
                                        <p:cTn id="19"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moke from a fire&#10;&#10;Description automatically generated with medium confidence">
            <a:extLst>
              <a:ext uri="{FF2B5EF4-FFF2-40B4-BE49-F238E27FC236}">
                <a16:creationId xmlns:a16="http://schemas.microsoft.com/office/drawing/2014/main" id="{51802197-42F3-6682-C7C3-E26CCD4B7AF3}"/>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611936" y="30188"/>
            <a:ext cx="6359536"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Collection &amp; Cleaning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39" name="Group 38">
            <a:extLst>
              <a:ext uri="{FF2B5EF4-FFF2-40B4-BE49-F238E27FC236}">
                <a16:creationId xmlns:a16="http://schemas.microsoft.com/office/drawing/2014/main" id="{580FF7DE-D62D-304C-9986-F39203283D51}"/>
              </a:ext>
            </a:extLst>
          </p:cNvPr>
          <p:cNvGrpSpPr/>
          <p:nvPr/>
        </p:nvGrpSpPr>
        <p:grpSpPr>
          <a:xfrm>
            <a:off x="114803" y="768669"/>
            <a:ext cx="11959513" cy="6089330"/>
            <a:chOff x="114803" y="768669"/>
            <a:chExt cx="11959513" cy="6089330"/>
          </a:xfrm>
        </p:grpSpPr>
        <p:sp>
          <p:nvSpPr>
            <p:cNvPr id="9" name="Rectangle: Rounded Corners 8">
              <a:extLst>
                <a:ext uri="{FF2B5EF4-FFF2-40B4-BE49-F238E27FC236}">
                  <a16:creationId xmlns:a16="http://schemas.microsoft.com/office/drawing/2014/main" id="{3122CCD6-E469-D195-0A25-721F06F6818D}"/>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EC65AD4E-7791-246A-E4BA-C4701457B93B}"/>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2469A88-A788-8E48-6054-E22FF3742B14}"/>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F58F8C7-5AF1-15BB-68A0-C8A2181E0D1B}"/>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7" name="Picture 6" descr="A screenshot of a computer&#10;&#10;Description automatically generated">
            <a:extLst>
              <a:ext uri="{FF2B5EF4-FFF2-40B4-BE49-F238E27FC236}">
                <a16:creationId xmlns:a16="http://schemas.microsoft.com/office/drawing/2014/main" id="{9A09B8E3-914C-CE9F-11D3-77077839855A}"/>
              </a:ext>
            </a:extLst>
          </p:cNvPr>
          <p:cNvPicPr>
            <a:picLocks noChangeAspect="1"/>
          </p:cNvPicPr>
          <p:nvPr/>
        </p:nvPicPr>
        <p:blipFill>
          <a:blip r:embed="rId7"/>
          <a:stretch>
            <a:fillRect/>
          </a:stretch>
        </p:blipFill>
        <p:spPr>
          <a:xfrm>
            <a:off x="206035" y="1071166"/>
            <a:ext cx="5688913" cy="257191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0AB7BC7-05D3-29E1-E62B-B231C4FCD1C2}"/>
              </a:ext>
            </a:extLst>
          </p:cNvPr>
          <p:cNvPicPr>
            <a:picLocks noChangeAspect="1"/>
          </p:cNvPicPr>
          <p:nvPr/>
        </p:nvPicPr>
        <p:blipFill rotWithShape="1">
          <a:blip r:embed="rId8"/>
          <a:srcRect t="13318"/>
          <a:stretch/>
        </p:blipFill>
        <p:spPr>
          <a:xfrm>
            <a:off x="6299122" y="1071167"/>
            <a:ext cx="5686842" cy="2586390"/>
          </a:xfrm>
          <a:prstGeom prst="rect">
            <a:avLst/>
          </a:prstGeom>
        </p:spPr>
      </p:pic>
      <p:sp>
        <p:nvSpPr>
          <p:cNvPr id="40" name="TextBox 39">
            <a:extLst>
              <a:ext uri="{FF2B5EF4-FFF2-40B4-BE49-F238E27FC236}">
                <a16:creationId xmlns:a16="http://schemas.microsoft.com/office/drawing/2014/main" id="{7C52AF86-D686-5578-03D9-99ADCDDCB441}"/>
              </a:ext>
            </a:extLst>
          </p:cNvPr>
          <p:cNvSpPr txBox="1"/>
          <p:nvPr/>
        </p:nvSpPr>
        <p:spPr>
          <a:xfrm>
            <a:off x="2053894" y="770294"/>
            <a:ext cx="2386599"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Downloading main dataset</a:t>
            </a:r>
          </a:p>
        </p:txBody>
      </p:sp>
      <p:sp>
        <p:nvSpPr>
          <p:cNvPr id="41" name="TextBox 40">
            <a:extLst>
              <a:ext uri="{FF2B5EF4-FFF2-40B4-BE49-F238E27FC236}">
                <a16:creationId xmlns:a16="http://schemas.microsoft.com/office/drawing/2014/main" id="{CE1AE959-ED0A-2842-8BB3-3FAC5976EBC0}"/>
              </a:ext>
            </a:extLst>
          </p:cNvPr>
          <p:cNvSpPr txBox="1"/>
          <p:nvPr/>
        </p:nvSpPr>
        <p:spPr>
          <a:xfrm>
            <a:off x="7902762" y="770294"/>
            <a:ext cx="3016824" cy="307777"/>
          </a:xfrm>
          <a:prstGeom prst="rect">
            <a:avLst/>
          </a:prstGeom>
          <a:noFill/>
        </p:spPr>
        <p:txBody>
          <a:bodyPr wrap="square" rtlCol="0">
            <a:spAutoFit/>
          </a:bodyPr>
          <a:lstStyle/>
          <a:p>
            <a:r>
              <a:rPr lang="en-US" sz="1400" dirty="0">
                <a:solidFill>
                  <a:schemeClr val="bg1"/>
                </a:solidFill>
                <a:latin typeface="Abadi Extra Light" panose="020F0502020204030204" pitchFamily="34" charset="0"/>
                <a:ea typeface="ADLaM Display" panose="02010000000000000000" pitchFamily="2" charset="0"/>
                <a:cs typeface="ADLaM Display" panose="02010000000000000000" pitchFamily="2" charset="0"/>
              </a:rPr>
              <a:t>Gathering data from various sources </a:t>
            </a:r>
          </a:p>
        </p:txBody>
      </p:sp>
      <p:sp>
        <p:nvSpPr>
          <p:cNvPr id="15" name="TextBox 14">
            <a:extLst>
              <a:ext uri="{FF2B5EF4-FFF2-40B4-BE49-F238E27FC236}">
                <a16:creationId xmlns:a16="http://schemas.microsoft.com/office/drawing/2014/main" id="{8873A379-D3B4-65EC-B42E-CD4D5A005CFB}"/>
              </a:ext>
            </a:extLst>
          </p:cNvPr>
          <p:cNvSpPr txBox="1"/>
          <p:nvPr/>
        </p:nvSpPr>
        <p:spPr>
          <a:xfrm>
            <a:off x="7901801" y="3864742"/>
            <a:ext cx="3302159" cy="307777"/>
          </a:xfrm>
          <a:prstGeom prst="rect">
            <a:avLst/>
          </a:prstGeom>
          <a:noFill/>
        </p:spPr>
        <p:txBody>
          <a:bodyPr wrap="square" lIns="91440" tIns="45720" rIns="91440" bIns="45720" rtlCol="0" anchor="t">
            <a:spAutoFit/>
          </a:bodyPr>
          <a:lstStyle/>
          <a:p>
            <a:r>
              <a:rPr lang="en-US" sz="1400">
                <a:solidFill>
                  <a:schemeClr val="bg1"/>
                </a:solidFill>
                <a:latin typeface="Abadi Extra Light"/>
                <a:ea typeface="ADLaM Display"/>
                <a:cs typeface="ADLaM Display"/>
              </a:rPr>
              <a:t>Converting data variables to datetime</a:t>
            </a:r>
            <a:endParaRPr lang="en-US">
              <a:solidFill>
                <a:schemeClr val="bg1"/>
              </a:solidFill>
            </a:endParaRPr>
          </a:p>
        </p:txBody>
      </p:sp>
      <p:pic>
        <p:nvPicPr>
          <p:cNvPr id="47" name="Picture 46" descr="A screenshot of a computer&#10;&#10;Description automatically generated">
            <a:extLst>
              <a:ext uri="{FF2B5EF4-FFF2-40B4-BE49-F238E27FC236}">
                <a16:creationId xmlns:a16="http://schemas.microsoft.com/office/drawing/2014/main" id="{90A99696-6801-880D-5BC2-6574B7FC4E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34" y="4150537"/>
            <a:ext cx="5688913" cy="2595320"/>
          </a:xfrm>
          <a:prstGeom prst="rect">
            <a:avLst/>
          </a:prstGeom>
        </p:spPr>
      </p:pic>
      <p:sp>
        <p:nvSpPr>
          <p:cNvPr id="48" name="TextBox 47">
            <a:extLst>
              <a:ext uri="{FF2B5EF4-FFF2-40B4-BE49-F238E27FC236}">
                <a16:creationId xmlns:a16="http://schemas.microsoft.com/office/drawing/2014/main" id="{6EFEE8A8-6B96-71C3-D0DE-41A364176F24}"/>
              </a:ext>
            </a:extLst>
          </p:cNvPr>
          <p:cNvSpPr txBox="1"/>
          <p:nvPr/>
        </p:nvSpPr>
        <p:spPr>
          <a:xfrm>
            <a:off x="1706228" y="3869359"/>
            <a:ext cx="2639551" cy="307777"/>
          </a:xfrm>
          <a:prstGeom prst="rect">
            <a:avLst/>
          </a:prstGeom>
          <a:noFill/>
        </p:spPr>
        <p:txBody>
          <a:bodyPr wrap="square" lIns="91440" tIns="45720" rIns="91440" bIns="45720" rtlCol="0" anchor="t">
            <a:spAutoFit/>
          </a:bodyPr>
          <a:lstStyle/>
          <a:p>
            <a:r>
              <a:rPr lang="en-US" sz="1400" dirty="0">
                <a:solidFill>
                  <a:schemeClr val="bg1"/>
                </a:solidFill>
                <a:latin typeface="Abadi Extra Light"/>
                <a:ea typeface="ADLaM Display"/>
                <a:cs typeface="ADLaM Display"/>
              </a:rPr>
              <a:t>Loading Dataset for Data Cleaning </a:t>
            </a:r>
            <a:endParaRPr lang="en-US" dirty="0">
              <a:solidFill>
                <a:schemeClr val="bg1"/>
              </a:solidFill>
            </a:endParaRPr>
          </a:p>
        </p:txBody>
      </p:sp>
      <p:pic>
        <p:nvPicPr>
          <p:cNvPr id="12" name="Picture 11" descr="A screenshot of a computer program&#10;&#10;Description automatically generated">
            <a:extLst>
              <a:ext uri="{FF2B5EF4-FFF2-40B4-BE49-F238E27FC236}">
                <a16:creationId xmlns:a16="http://schemas.microsoft.com/office/drawing/2014/main" id="{BDCD439E-3F67-638D-DABF-2AB5B0EAEC64}"/>
              </a:ext>
            </a:extLst>
          </p:cNvPr>
          <p:cNvPicPr>
            <a:picLocks noChangeAspect="1"/>
          </p:cNvPicPr>
          <p:nvPr/>
        </p:nvPicPr>
        <p:blipFill>
          <a:blip r:embed="rId10"/>
          <a:stretch>
            <a:fillRect/>
          </a:stretch>
        </p:blipFill>
        <p:spPr>
          <a:xfrm>
            <a:off x="6294782" y="4178897"/>
            <a:ext cx="5687394" cy="2564205"/>
          </a:xfrm>
          <a:prstGeom prst="rect">
            <a:avLst/>
          </a:prstGeom>
        </p:spPr>
      </p:pic>
    </p:spTree>
    <p:extLst>
      <p:ext uri="{BB962C8B-B14F-4D97-AF65-F5344CB8AC3E}">
        <p14:creationId xmlns:p14="http://schemas.microsoft.com/office/powerpoint/2010/main" val="1063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792E9DE-3CFA-C56D-7687-E7C247347B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4C0D49-98D4-58C6-A661-91A495FECE34}"/>
              </a:ext>
            </a:extLst>
          </p:cNvPr>
          <p:cNvSpPr/>
          <p:nvPr/>
        </p:nvSpPr>
        <p:spPr>
          <a:xfrm>
            <a:off x="0" y="0"/>
            <a:ext cx="12192000" cy="6857999"/>
          </a:xfrm>
          <a:prstGeom prst="rect">
            <a:avLst/>
          </a:prstGeom>
          <a:solidFill>
            <a:schemeClr val="tx1">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9EC4F47-43F5-B266-05F1-2201686A9079}"/>
              </a:ext>
            </a:extLst>
          </p:cNvPr>
          <p:cNvSpPr/>
          <p:nvPr/>
        </p:nvSpPr>
        <p:spPr>
          <a:xfrm>
            <a:off x="0" y="659756"/>
            <a:ext cx="12192000" cy="6288226"/>
          </a:xfrm>
          <a:prstGeom prst="rect">
            <a:avLst/>
          </a:prstGeom>
          <a:solidFill>
            <a:schemeClr val="tx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moke from a fire&#10;&#10;Description automatically generated with medium confidence">
            <a:extLst>
              <a:ext uri="{FF2B5EF4-FFF2-40B4-BE49-F238E27FC236}">
                <a16:creationId xmlns:a16="http://schemas.microsoft.com/office/drawing/2014/main" id="{5B1A0E74-ED8C-3D51-E4FA-0D8D237A4DE5}"/>
              </a:ext>
            </a:extLst>
          </p:cNvPr>
          <p:cNvPicPr>
            <a:picLocks noChangeAspect="1"/>
          </p:cNvPicPr>
          <p:nvPr/>
        </p:nvPicPr>
        <p:blipFill>
          <a:blip r:embed="rId3">
            <a:duotone>
              <a:schemeClr val="accent3">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8966" y="718459"/>
            <a:ext cx="12191999" cy="6218455"/>
          </a:xfrm>
          <a:prstGeom prst="rect">
            <a:avLst/>
          </a:prstGeom>
        </p:spPr>
      </p:pic>
      <p:sp>
        <p:nvSpPr>
          <p:cNvPr id="70" name="TextBox 69">
            <a:extLst>
              <a:ext uri="{FF2B5EF4-FFF2-40B4-BE49-F238E27FC236}">
                <a16:creationId xmlns:a16="http://schemas.microsoft.com/office/drawing/2014/main" id="{88F1D7A7-95B5-98CA-EAF5-E0753A585B12}"/>
              </a:ext>
            </a:extLst>
          </p:cNvPr>
          <p:cNvSpPr txBox="1"/>
          <p:nvPr/>
        </p:nvSpPr>
        <p:spPr>
          <a:xfrm>
            <a:off x="2633747" y="10201"/>
            <a:ext cx="6385415" cy="646331"/>
          </a:xfrm>
          <a:prstGeom prst="rect">
            <a:avLst/>
          </a:prstGeom>
          <a:noFill/>
        </p:spPr>
        <p:txBody>
          <a:bodyPr wrap="square" rtlCol="0">
            <a:spAutoFit/>
          </a:bodyPr>
          <a:lstStyle/>
          <a:p>
            <a:pPr algn="ctr"/>
            <a:r>
              <a:rPr lang="en-US" sz="3600" b="1" dirty="0">
                <a:solidFill>
                  <a:schemeClr val="accent5">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Data Collection &amp; Cleaning</a:t>
            </a:r>
          </a:p>
        </p:txBody>
      </p:sp>
      <p:cxnSp>
        <p:nvCxnSpPr>
          <p:cNvPr id="5" name="Straight Connector 4">
            <a:extLst>
              <a:ext uri="{FF2B5EF4-FFF2-40B4-BE49-F238E27FC236}">
                <a16:creationId xmlns:a16="http://schemas.microsoft.com/office/drawing/2014/main" id="{C3C3BE1C-7613-DE49-684A-24F73F263EE6}"/>
              </a:ext>
            </a:extLst>
          </p:cNvPr>
          <p:cNvCxnSpPr/>
          <p:nvPr/>
        </p:nvCxnSpPr>
        <p:spPr>
          <a:xfrm>
            <a:off x="0" y="659756"/>
            <a:ext cx="12192000" cy="0"/>
          </a:xfrm>
          <a:prstGeom prst="line">
            <a:avLst/>
          </a:prstGeom>
          <a:ln w="1905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3" name="Picture 2" descr="A logo with a black background&#10;&#10;Description automatically generated">
            <a:extLst>
              <a:ext uri="{FF2B5EF4-FFF2-40B4-BE49-F238E27FC236}">
                <a16:creationId xmlns:a16="http://schemas.microsoft.com/office/drawing/2014/main" id="{D594EF9A-5405-1F5A-8BFE-BB2D1F4FCB2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foregroundMark x1="39490" y1="14333" x2="39490" y2="14333"/>
                        <a14:foregroundMark x1="30892" y1="90000" x2="30892" y2="90000"/>
                        <a14:foregroundMark x1="48408" y1="10667" x2="48408" y2="10667"/>
                        <a14:foregroundMark x1="71338" y1="12000" x2="71338" y2="12000"/>
                        <a14:foregroundMark x1="80255" y1="10333" x2="80255" y2="10333"/>
                        <a14:backgroundMark x1="55414" y1="39333" x2="64331" y2="34000"/>
                        <a14:backgroundMark x1="59873" y1="37333" x2="48408" y2="30667"/>
                        <a14:backgroundMark x1="53822" y1="44000" x2="37261" y2="39333"/>
                        <a14:backgroundMark x1="49045" y1="33333" x2="37898" y2="41000"/>
                        <a14:backgroundMark x1="45223" y1="46333" x2="36306" y2="53000"/>
                        <a14:backgroundMark x1="43631" y1="48667" x2="36306" y2="65667"/>
                        <a14:backgroundMark x1="48089" y1="56333" x2="49363" y2="71667"/>
                        <a14:backgroundMark x1="38854" y1="64333" x2="43949" y2="72000"/>
                        <a14:backgroundMark x1="40446" y1="71667" x2="35350" y2="70000"/>
                        <a14:backgroundMark x1="48089" y1="55333" x2="57643" y2="71000"/>
                        <a14:backgroundMark x1="50318" y1="56667" x2="63057" y2="65333"/>
                        <a14:backgroundMark x1="64968" y1="46667" x2="57643" y2="56333"/>
                      </a14:backgroundRemoval>
                    </a14:imgEffect>
                  </a14:imgLayer>
                </a14:imgProps>
              </a:ext>
              <a:ext uri="{28A0092B-C50C-407E-A947-70E740481C1C}">
                <a14:useLocalDpi xmlns:a14="http://schemas.microsoft.com/office/drawing/2010/main" val="0"/>
              </a:ext>
            </a:extLst>
          </a:blip>
          <a:stretch>
            <a:fillRect/>
          </a:stretch>
        </p:blipFill>
        <p:spPr>
          <a:xfrm>
            <a:off x="5436" y="18395"/>
            <a:ext cx="608856" cy="581709"/>
          </a:xfrm>
          <a:prstGeom prst="rect">
            <a:avLst/>
          </a:prstGeom>
        </p:spPr>
      </p:pic>
      <p:pic>
        <p:nvPicPr>
          <p:cNvPr id="6" name="Picture 5" descr="A logo with a black background&#10;&#10;Description automatically generated">
            <a:extLst>
              <a:ext uri="{FF2B5EF4-FFF2-40B4-BE49-F238E27FC236}">
                <a16:creationId xmlns:a16="http://schemas.microsoft.com/office/drawing/2014/main" id="{37120624-47F6-DE93-47D2-6356CB736F55}"/>
              </a:ext>
            </a:extLst>
          </p:cNvPr>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000" b="90000" l="10000" r="90000">
                        <a14:backgroundMark x1="56051" y1="18667" x2="56051" y2="18667"/>
                        <a14:backgroundMark x1="34713" y1="19333" x2="34713" y2="19333"/>
                        <a14:backgroundMark x1="37580" y1="18333" x2="21656" y2="38667"/>
                        <a14:backgroundMark x1="19745" y1="32000" x2="19108" y2="48667"/>
                        <a14:backgroundMark x1="15287" y1="49333" x2="20064" y2="24333"/>
                        <a14:backgroundMark x1="20064" y1="24333" x2="41401" y2="11667"/>
                        <a14:backgroundMark x1="41401" y1="11667" x2="65605" y2="9333"/>
                        <a14:backgroundMark x1="65605" y1="9333" x2="69427" y2="9333"/>
                        <a14:backgroundMark x1="42038" y1="15333" x2="83758" y2="16000"/>
                        <a14:backgroundMark x1="74841" y1="25333" x2="35669" y2="22000"/>
                        <a14:backgroundMark x1="82484" y1="54333" x2="69745" y2="84000"/>
                        <a14:backgroundMark x1="69745" y1="84000" x2="55732" y2="88000"/>
                        <a14:backgroundMark x1="86306" y1="52333" x2="79299" y2="76333"/>
                        <a14:backgroundMark x1="79299" y1="76333" x2="57006" y2="86667"/>
                        <a14:backgroundMark x1="57006" y1="86667" x2="33121" y2="84000"/>
                        <a14:backgroundMark x1="33121" y1="84000" x2="33121" y2="90000"/>
                        <a14:backgroundMark x1="85669" y1="55667" x2="73567" y2="47333"/>
                        <a14:backgroundMark x1="52548" y1="87667" x2="53503" y2="76667"/>
                      </a14:backgroundRemoval>
                    </a14:imgEffect>
                    <a14:imgEffect>
                      <a14:artisticGlowEdges/>
                    </a14:imgEffect>
                  </a14:imgLayer>
                </a14:imgProps>
              </a:ext>
              <a:ext uri="{28A0092B-C50C-407E-A947-70E740481C1C}">
                <a14:useLocalDpi xmlns:a14="http://schemas.microsoft.com/office/drawing/2010/main" val="0"/>
              </a:ext>
            </a:extLst>
          </a:blip>
          <a:srcRect l="31232" t="24456" r="27905" b="24219"/>
          <a:stretch/>
        </p:blipFill>
        <p:spPr>
          <a:xfrm>
            <a:off x="196635" y="186960"/>
            <a:ext cx="256054" cy="224450"/>
          </a:xfrm>
          <a:prstGeom prst="hexagon">
            <a:avLst/>
          </a:prstGeom>
        </p:spPr>
      </p:pic>
      <p:grpSp>
        <p:nvGrpSpPr>
          <p:cNvPr id="39" name="Group 38">
            <a:extLst>
              <a:ext uri="{FF2B5EF4-FFF2-40B4-BE49-F238E27FC236}">
                <a16:creationId xmlns:a16="http://schemas.microsoft.com/office/drawing/2014/main" id="{580FF7DE-D62D-304C-9986-F39203283D51}"/>
              </a:ext>
            </a:extLst>
          </p:cNvPr>
          <p:cNvGrpSpPr/>
          <p:nvPr/>
        </p:nvGrpSpPr>
        <p:grpSpPr>
          <a:xfrm>
            <a:off x="114803" y="768669"/>
            <a:ext cx="11959513" cy="6089330"/>
            <a:chOff x="114803" y="768669"/>
            <a:chExt cx="11959513" cy="6089330"/>
          </a:xfrm>
        </p:grpSpPr>
        <p:sp>
          <p:nvSpPr>
            <p:cNvPr id="9" name="Rectangle: Rounded Corners 8">
              <a:extLst>
                <a:ext uri="{FF2B5EF4-FFF2-40B4-BE49-F238E27FC236}">
                  <a16:creationId xmlns:a16="http://schemas.microsoft.com/office/drawing/2014/main" id="{3122CCD6-E469-D195-0A25-721F06F6818D}"/>
                </a:ext>
              </a:extLst>
            </p:cNvPr>
            <p:cNvSpPr/>
            <p:nvPr/>
          </p:nvSpPr>
          <p:spPr>
            <a:xfrm>
              <a:off x="114804"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EC65AD4E-7791-246A-E4BA-C4701457B93B}"/>
                </a:ext>
              </a:extLst>
            </p:cNvPr>
            <p:cNvSpPr/>
            <p:nvPr/>
          </p:nvSpPr>
          <p:spPr>
            <a:xfrm>
              <a:off x="114803"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2469A88-A788-8E48-6054-E22FF3742B14}"/>
                </a:ext>
              </a:extLst>
            </p:cNvPr>
            <p:cNvSpPr/>
            <p:nvPr/>
          </p:nvSpPr>
          <p:spPr>
            <a:xfrm>
              <a:off x="6176513" y="768669"/>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F58F8C7-5AF1-15BB-68A0-C8A2181E0D1B}"/>
                </a:ext>
              </a:extLst>
            </p:cNvPr>
            <p:cNvSpPr/>
            <p:nvPr/>
          </p:nvSpPr>
          <p:spPr>
            <a:xfrm>
              <a:off x="6176512" y="3891433"/>
              <a:ext cx="5897803" cy="2966566"/>
            </a:xfrm>
            <a:prstGeom prst="roundRect">
              <a:avLst>
                <a:gd name="adj" fmla="val 981"/>
              </a:avLst>
            </a:prstGeom>
            <a:solidFill>
              <a:schemeClr val="accent1">
                <a:lumMod val="75000"/>
                <a:alpha val="17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3D5BD35-D8E7-55B0-7E5E-0F3A27A63E02}"/>
              </a:ext>
            </a:extLst>
          </p:cNvPr>
          <p:cNvPicPr>
            <a:picLocks noChangeAspect="1"/>
          </p:cNvPicPr>
          <p:nvPr/>
        </p:nvPicPr>
        <p:blipFill>
          <a:blip r:embed="rId7"/>
          <a:stretch>
            <a:fillRect/>
          </a:stretch>
        </p:blipFill>
        <p:spPr>
          <a:xfrm>
            <a:off x="196635" y="1071166"/>
            <a:ext cx="5652074" cy="2571920"/>
          </a:xfrm>
          <a:prstGeom prst="rect">
            <a:avLst/>
          </a:prstGeom>
        </p:spPr>
      </p:pic>
      <p:sp>
        <p:nvSpPr>
          <p:cNvPr id="8" name="TextBox 15">
            <a:extLst>
              <a:ext uri="{FF2B5EF4-FFF2-40B4-BE49-F238E27FC236}">
                <a16:creationId xmlns:a16="http://schemas.microsoft.com/office/drawing/2014/main" id="{74B5C5A4-E133-8959-27D5-C7C5DEAFB698}"/>
              </a:ext>
            </a:extLst>
          </p:cNvPr>
          <p:cNvSpPr txBox="1"/>
          <p:nvPr/>
        </p:nvSpPr>
        <p:spPr>
          <a:xfrm>
            <a:off x="1848925" y="770294"/>
            <a:ext cx="2386599"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Abadi Extra Light"/>
                <a:ea typeface="ADLaM Display"/>
                <a:cs typeface="ADLaM Display"/>
              </a:rPr>
              <a:t>Checking Missing Values</a:t>
            </a:r>
            <a:endParaRPr lang="en-US" dirty="0"/>
          </a:p>
        </p:txBody>
      </p:sp>
      <p:sp>
        <p:nvSpPr>
          <p:cNvPr id="10" name="TextBox 15">
            <a:extLst>
              <a:ext uri="{FF2B5EF4-FFF2-40B4-BE49-F238E27FC236}">
                <a16:creationId xmlns:a16="http://schemas.microsoft.com/office/drawing/2014/main" id="{F711E3DB-D03A-E2DE-A007-375E8409B741}"/>
              </a:ext>
            </a:extLst>
          </p:cNvPr>
          <p:cNvSpPr txBox="1"/>
          <p:nvPr/>
        </p:nvSpPr>
        <p:spPr>
          <a:xfrm>
            <a:off x="7825863" y="770294"/>
            <a:ext cx="2386599"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latin typeface="Abadi Extra Light"/>
                <a:ea typeface="ADLaM Display"/>
                <a:cs typeface="ADLaM Display"/>
              </a:rPr>
              <a:t>Filling the null values with '0'</a:t>
            </a:r>
            <a:endParaRPr lang="en-US">
              <a:solidFill>
                <a:schemeClr val="bg1"/>
              </a:solidFill>
            </a:endParaRPr>
          </a:p>
        </p:txBody>
      </p:sp>
      <p:pic>
        <p:nvPicPr>
          <p:cNvPr id="18" name="Picture 17">
            <a:extLst>
              <a:ext uri="{FF2B5EF4-FFF2-40B4-BE49-F238E27FC236}">
                <a16:creationId xmlns:a16="http://schemas.microsoft.com/office/drawing/2014/main" id="{63DB697A-77E3-3DC4-148B-8115DF82855E}"/>
              </a:ext>
            </a:extLst>
          </p:cNvPr>
          <p:cNvPicPr>
            <a:picLocks noChangeAspect="1"/>
          </p:cNvPicPr>
          <p:nvPr/>
        </p:nvPicPr>
        <p:blipFill>
          <a:blip r:embed="rId8"/>
          <a:stretch>
            <a:fillRect/>
          </a:stretch>
        </p:blipFill>
        <p:spPr>
          <a:xfrm>
            <a:off x="196635" y="4183811"/>
            <a:ext cx="5652074" cy="2588479"/>
          </a:xfrm>
          <a:prstGeom prst="rect">
            <a:avLst/>
          </a:prstGeom>
        </p:spPr>
      </p:pic>
      <p:sp>
        <p:nvSpPr>
          <p:cNvPr id="19" name="TextBox 15">
            <a:extLst>
              <a:ext uri="{FF2B5EF4-FFF2-40B4-BE49-F238E27FC236}">
                <a16:creationId xmlns:a16="http://schemas.microsoft.com/office/drawing/2014/main" id="{171635F5-A96E-8A35-9F54-6287F482B1EA}"/>
              </a:ext>
            </a:extLst>
          </p:cNvPr>
          <p:cNvSpPr txBox="1"/>
          <p:nvPr/>
        </p:nvSpPr>
        <p:spPr>
          <a:xfrm>
            <a:off x="1949566" y="3897880"/>
            <a:ext cx="2386599"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latin typeface="Abadi Extra Light"/>
                <a:ea typeface="ADLaM Display"/>
                <a:cs typeface="ADLaM Display"/>
              </a:rPr>
              <a:t>Checking for Unique values</a:t>
            </a:r>
            <a:endParaRPr lang="en-US" dirty="0"/>
          </a:p>
        </p:txBody>
      </p:sp>
      <p:sp>
        <p:nvSpPr>
          <p:cNvPr id="20" name="TextBox 19">
            <a:extLst>
              <a:ext uri="{FF2B5EF4-FFF2-40B4-BE49-F238E27FC236}">
                <a16:creationId xmlns:a16="http://schemas.microsoft.com/office/drawing/2014/main" id="{69966459-CB44-C4DD-7AD6-F02B14910446}"/>
              </a:ext>
            </a:extLst>
          </p:cNvPr>
          <p:cNvSpPr txBox="1"/>
          <p:nvPr/>
        </p:nvSpPr>
        <p:spPr>
          <a:xfrm>
            <a:off x="7865998" y="3890422"/>
            <a:ext cx="3041443" cy="307777"/>
          </a:xfrm>
          <a:prstGeom prst="rect">
            <a:avLst/>
          </a:prstGeom>
          <a:noFill/>
        </p:spPr>
        <p:txBody>
          <a:bodyPr wrap="square" lIns="91440" tIns="45720" rIns="91440" bIns="45720" rtlCol="0" anchor="t">
            <a:spAutoFit/>
          </a:bodyPr>
          <a:lstStyle/>
          <a:p>
            <a:r>
              <a:rPr lang="en-US" sz="1400" dirty="0">
                <a:solidFill>
                  <a:schemeClr val="bg1"/>
                </a:solidFill>
                <a:latin typeface="Abadi Extra Light"/>
                <a:ea typeface="ADLaM Display"/>
                <a:cs typeface="ADLaM Display"/>
              </a:rPr>
              <a:t>Data Cleaning on </a:t>
            </a:r>
            <a:r>
              <a:rPr lang="en-US" sz="1400" dirty="0" err="1">
                <a:solidFill>
                  <a:schemeClr val="bg1"/>
                </a:solidFill>
                <a:latin typeface="Abadi Extra Light"/>
                <a:ea typeface="ADLaM Display"/>
                <a:cs typeface="ADLaM Display"/>
              </a:rPr>
              <a:t>Jyupter</a:t>
            </a:r>
            <a:r>
              <a:rPr lang="en-US" sz="1400" dirty="0">
                <a:solidFill>
                  <a:schemeClr val="bg1"/>
                </a:solidFill>
                <a:latin typeface="Abadi Extra Light"/>
                <a:ea typeface="ADLaM Display"/>
                <a:cs typeface="ADLaM Display"/>
              </a:rPr>
              <a:t> Notebook</a:t>
            </a:r>
            <a:endParaRPr lang="en-US" dirty="0">
              <a:solidFill>
                <a:schemeClr val="bg1"/>
              </a:solidFill>
            </a:endParaRPr>
          </a:p>
        </p:txBody>
      </p:sp>
      <p:pic>
        <p:nvPicPr>
          <p:cNvPr id="14" name="Picture 13" descr="A screenshot of a computer screen&#10;&#10;Description automatically generated">
            <a:extLst>
              <a:ext uri="{FF2B5EF4-FFF2-40B4-BE49-F238E27FC236}">
                <a16:creationId xmlns:a16="http://schemas.microsoft.com/office/drawing/2014/main" id="{913C0331-71FC-D480-A2FE-C767AC33CDCB}"/>
              </a:ext>
            </a:extLst>
          </p:cNvPr>
          <p:cNvPicPr>
            <a:picLocks noChangeAspect="1"/>
          </p:cNvPicPr>
          <p:nvPr/>
        </p:nvPicPr>
        <p:blipFill>
          <a:blip r:embed="rId9"/>
          <a:stretch>
            <a:fillRect/>
          </a:stretch>
        </p:blipFill>
        <p:spPr>
          <a:xfrm>
            <a:off x="6283739" y="4194573"/>
            <a:ext cx="5709477" cy="257702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22EB9F4-3703-0714-A49D-1209F77BE396}"/>
              </a:ext>
            </a:extLst>
          </p:cNvPr>
          <p:cNvPicPr>
            <a:picLocks noChangeAspect="1"/>
          </p:cNvPicPr>
          <p:nvPr/>
        </p:nvPicPr>
        <p:blipFill>
          <a:blip r:embed="rId10"/>
          <a:stretch>
            <a:fillRect/>
          </a:stretch>
        </p:blipFill>
        <p:spPr>
          <a:xfrm>
            <a:off x="6283738" y="1068370"/>
            <a:ext cx="5709477" cy="2578825"/>
          </a:xfrm>
          <a:prstGeom prst="rect">
            <a:avLst/>
          </a:prstGeom>
        </p:spPr>
      </p:pic>
    </p:spTree>
    <p:extLst>
      <p:ext uri="{BB962C8B-B14F-4D97-AF65-F5344CB8AC3E}">
        <p14:creationId xmlns:p14="http://schemas.microsoft.com/office/powerpoint/2010/main" val="417200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1" presetClass="entr" presetSubtype="8" repeatCount="indefinite"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8)">
                                      <p:cBhvr>
                                        <p:cTn id="10" dur="20000"/>
                                        <p:tgtEl>
                                          <p:spTgt spid="3"/>
                                        </p:tgtEl>
                                      </p:cBhvr>
                                    </p:animEffect>
                                  </p:childTnLst>
                                </p:cTn>
                              </p:par>
                              <p:par>
                                <p:cTn id="11" presetID="45" presetClass="entr" presetSubtype="0" repeatCount="indefinite"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0"/>
                                        <p:tgtEl>
                                          <p:spTgt spid="6"/>
                                        </p:tgtEl>
                                      </p:cBhvr>
                                    </p:animEffect>
                                    <p:anim calcmode="lin" valueType="num">
                                      <p:cBhvr>
                                        <p:cTn id="14" dur="3000" fill="hold"/>
                                        <p:tgtEl>
                                          <p:spTgt spid="6"/>
                                        </p:tgtEl>
                                        <p:attrNameLst>
                                          <p:attrName>ppt_w</p:attrName>
                                        </p:attrNameLst>
                                      </p:cBhvr>
                                      <p:tavLst>
                                        <p:tav tm="0" fmla="#ppt_w*sin(2.5*pi*$)">
                                          <p:val>
                                            <p:fltVal val="0"/>
                                          </p:val>
                                        </p:tav>
                                        <p:tav tm="100000">
                                          <p:val>
                                            <p:fltVal val="1"/>
                                          </p:val>
                                        </p:tav>
                                      </p:tavLst>
                                    </p:anim>
                                    <p:anim calcmode="lin" valueType="num">
                                      <p:cBhvr>
                                        <p:cTn id="15" dur="3000" fill="hold"/>
                                        <p:tgtEl>
                                          <p:spTgt spid="6"/>
                                        </p:tgtEl>
                                        <p:attrNameLst>
                                          <p:attrName>ppt_h</p:attrName>
                                        </p:attrNameLst>
                                      </p:cBhvr>
                                      <p:tavLst>
                                        <p:tav tm="0">
                                          <p:val>
                                            <p:strVal val="#ppt_h"/>
                                          </p:val>
                                        </p:tav>
                                        <p:tav tm="100000">
                                          <p:val>
                                            <p:strVal val="#ppt_h"/>
                                          </p:val>
                                        </p:tav>
                                      </p:tavLst>
                                    </p:anim>
                                  </p:childTnLst>
                                </p:cTn>
                              </p:par>
                              <p:par>
                                <p:cTn id="16" presetID="8" presetClass="emph" presetSubtype="0" repeatCount="indefinite" fill="hold" nodeType="withEffect">
                                  <p:stCondLst>
                                    <p:cond delay="0"/>
                                  </p:stCondLst>
                                  <p:childTnLst>
                                    <p:animRot by="21600000">
                                      <p:cBhvr>
                                        <p:cTn id="17" dur="20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22aed88-9b58-4320-9046-2ea30671a3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92F9749DBEF746AC4DF281F28460C0" ma:contentTypeVersion="14" ma:contentTypeDescription="Create a new document." ma:contentTypeScope="" ma:versionID="09e1bc796edd57e5038e3e5fe73d0b24">
  <xsd:schema xmlns:xsd="http://www.w3.org/2001/XMLSchema" xmlns:xs="http://www.w3.org/2001/XMLSchema" xmlns:p="http://schemas.microsoft.com/office/2006/metadata/properties" xmlns:ns3="122aed88-9b58-4320-9046-2ea30671a394" xmlns:ns4="8d610235-3d31-40bd-b695-bbd5a69a157a" targetNamespace="http://schemas.microsoft.com/office/2006/metadata/properties" ma:root="true" ma:fieldsID="8f329f845cbb6bef9a2a277998410531" ns3:_="" ns4:_="">
    <xsd:import namespace="122aed88-9b58-4320-9046-2ea30671a394"/>
    <xsd:import namespace="8d610235-3d31-40bd-b695-bbd5a69a157a"/>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2aed88-9b58-4320-9046-2ea30671a3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d610235-3d31-40bd-b695-bbd5a69a157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EDA509-439F-48AF-BCED-D1712C54261C}">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office/infopath/2007/PartnerControls"/>
    <ds:schemaRef ds:uri="8d610235-3d31-40bd-b695-bbd5a69a157a"/>
    <ds:schemaRef ds:uri="122aed88-9b58-4320-9046-2ea30671a394"/>
    <ds:schemaRef ds:uri="http://www.w3.org/XML/1998/namespace"/>
  </ds:schemaRefs>
</ds:datastoreItem>
</file>

<file path=customXml/itemProps2.xml><?xml version="1.0" encoding="utf-8"?>
<ds:datastoreItem xmlns:ds="http://schemas.openxmlformats.org/officeDocument/2006/customXml" ds:itemID="{CF7082D8-FFD4-438A-A1C2-AC2B5E225985}">
  <ds:schemaRefs>
    <ds:schemaRef ds:uri="http://schemas.microsoft.com/sharepoint/v3/contenttype/forms"/>
  </ds:schemaRefs>
</ds:datastoreItem>
</file>

<file path=customXml/itemProps3.xml><?xml version="1.0" encoding="utf-8"?>
<ds:datastoreItem xmlns:ds="http://schemas.openxmlformats.org/officeDocument/2006/customXml" ds:itemID="{572E16FE-7C60-4105-B2E2-8801360DB646}">
  <ds:schemaRefs>
    <ds:schemaRef ds:uri="122aed88-9b58-4320-9046-2ea30671a394"/>
    <ds:schemaRef ds:uri="8d610235-3d31-40bd-b695-bbd5a69a15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15718</TotalTime>
  <Words>1211</Words>
  <Application>Microsoft Office PowerPoint</Application>
  <PresentationFormat>Widescreen</PresentationFormat>
  <Paragraphs>175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Abadi Extra Light</vt:lpstr>
      <vt:lpstr>ADLaM Display</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Emeka Okeke</dc:creator>
  <cp:lastModifiedBy>Emeka Okeke</cp:lastModifiedBy>
  <cp:revision>25</cp:revision>
  <dcterms:created xsi:type="dcterms:W3CDTF">2024-02-17T03:19:11Z</dcterms:created>
  <dcterms:modified xsi:type="dcterms:W3CDTF">2024-04-08T17:55:25Z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0x0101007992F9749DBEF746AC4DF281F28460C0</vt:lpwstr>
  </property>
</Properties>
</file>